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theme/themeOverride1.xml" ContentType="application/vnd.openxmlformats-officedocument.themeOverr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9"/>
  </p:notesMasterIdLst>
  <p:sldIdLst>
    <p:sldId id="256" r:id="rId2"/>
    <p:sldId id="258" r:id="rId3"/>
    <p:sldId id="257" r:id="rId4"/>
    <p:sldId id="264" r:id="rId5"/>
    <p:sldId id="260" r:id="rId6"/>
    <p:sldId id="276" r:id="rId7"/>
    <p:sldId id="277" r:id="rId8"/>
    <p:sldId id="278" r:id="rId9"/>
    <p:sldId id="265" r:id="rId10"/>
    <p:sldId id="273" r:id="rId11"/>
    <p:sldId id="261" r:id="rId12"/>
    <p:sldId id="279" r:id="rId13"/>
    <p:sldId id="280" r:id="rId14"/>
    <p:sldId id="284" r:id="rId15"/>
    <p:sldId id="262" r:id="rId16"/>
    <p:sldId id="282" r:id="rId17"/>
    <p:sldId id="266" r:id="rId18"/>
  </p:sldIdLst>
  <p:sldSz cx="12192000" cy="6858000"/>
  <p:notesSz cx="6858000" cy="9144000"/>
  <p:custDataLst>
    <p:tags r:id="rId20"/>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B28247"/>
    <a:srgbClr val="1E2121"/>
    <a:srgbClr val="FFFFFF"/>
    <a:srgbClr val="2E3131"/>
    <a:srgbClr val="0D0C0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26250" autoAdjust="0"/>
    <p:restoredTop sz="94660"/>
  </p:normalViewPr>
  <p:slideViewPr>
    <p:cSldViewPr snapToGrid="0">
      <p:cViewPr varScale="1">
        <p:scale>
          <a:sx n="69" d="100"/>
          <a:sy n="69" d="100"/>
        </p:scale>
        <p:origin x="318" y="7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ags" Target="tags/tag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media/image1.png>
</file>

<file path=ppt/media/image10.png>
</file>

<file path=ppt/media/image11.png>
</file>

<file path=ppt/media/image2.jpeg>
</file>

<file path=ppt/media/image3.jpeg>
</file>

<file path=ppt/media/image4.jpeg>
</file>

<file path=ppt/media/image5.png>
</file>

<file path=ppt/media/image6.png>
</file>

<file path=ppt/media/image7.png>
</file>

<file path=ppt/media/image8.jpe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938C236-7BC3-4501-8940-916CC544E89D}" type="datetimeFigureOut">
              <a:rPr lang="zh-CN" altLang="en-US" smtClean="0"/>
              <a:t>2021/12/21</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06E8FAE-C35F-4DEE-AF5E-FDB8E90101A1}" type="slidenum">
              <a:rPr lang="zh-CN" altLang="en-US" smtClean="0"/>
              <a:t>‹#›</a:t>
            </a:fld>
            <a:endParaRPr lang="zh-CN" altLang="en-US"/>
          </a:p>
        </p:txBody>
      </p:sp>
    </p:spTree>
    <p:extLst>
      <p:ext uri="{BB962C8B-B14F-4D97-AF65-F5344CB8AC3E}">
        <p14:creationId xmlns:p14="http://schemas.microsoft.com/office/powerpoint/2010/main" val="410059587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006E8FAE-C35F-4DEE-AF5E-FDB8E90101A1}" type="slidenum">
              <a:rPr lang="zh-CN" altLang="en-US" smtClean="0"/>
              <a:t>1</a:t>
            </a:fld>
            <a:endParaRPr lang="zh-CN" altLang="en-US"/>
          </a:p>
        </p:txBody>
      </p:sp>
    </p:spTree>
    <p:extLst>
      <p:ext uri="{BB962C8B-B14F-4D97-AF65-F5344CB8AC3E}">
        <p14:creationId xmlns:p14="http://schemas.microsoft.com/office/powerpoint/2010/main" val="381738425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006E8FAE-C35F-4DEE-AF5E-FDB8E90101A1}" type="slidenum">
              <a:rPr lang="zh-CN" altLang="en-US" smtClean="0"/>
              <a:t>10</a:t>
            </a:fld>
            <a:endParaRPr lang="zh-CN" altLang="en-US"/>
          </a:p>
        </p:txBody>
      </p:sp>
    </p:spTree>
    <p:extLst>
      <p:ext uri="{BB962C8B-B14F-4D97-AF65-F5344CB8AC3E}">
        <p14:creationId xmlns:p14="http://schemas.microsoft.com/office/powerpoint/2010/main" val="256745287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006E8FAE-C35F-4DEE-AF5E-FDB8E90101A1}" type="slidenum">
              <a:rPr lang="zh-CN" altLang="en-US" smtClean="0"/>
              <a:t>11</a:t>
            </a:fld>
            <a:endParaRPr lang="zh-CN" altLang="en-US"/>
          </a:p>
        </p:txBody>
      </p:sp>
    </p:spTree>
    <p:extLst>
      <p:ext uri="{BB962C8B-B14F-4D97-AF65-F5344CB8AC3E}">
        <p14:creationId xmlns:p14="http://schemas.microsoft.com/office/powerpoint/2010/main" val="201441176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006E8FAE-C35F-4DEE-AF5E-FDB8E90101A1}" type="slidenum">
              <a:rPr lang="zh-CN" altLang="en-US" smtClean="0"/>
              <a:t>12</a:t>
            </a:fld>
            <a:endParaRPr lang="zh-CN" altLang="en-US"/>
          </a:p>
        </p:txBody>
      </p:sp>
    </p:spTree>
    <p:extLst>
      <p:ext uri="{BB962C8B-B14F-4D97-AF65-F5344CB8AC3E}">
        <p14:creationId xmlns:p14="http://schemas.microsoft.com/office/powerpoint/2010/main" val="162924625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006E8FAE-C35F-4DEE-AF5E-FDB8E90101A1}" type="slidenum">
              <a:rPr lang="zh-CN" altLang="en-US" smtClean="0"/>
              <a:t>13</a:t>
            </a:fld>
            <a:endParaRPr lang="zh-CN" altLang="en-US"/>
          </a:p>
        </p:txBody>
      </p:sp>
    </p:spTree>
    <p:extLst>
      <p:ext uri="{BB962C8B-B14F-4D97-AF65-F5344CB8AC3E}">
        <p14:creationId xmlns:p14="http://schemas.microsoft.com/office/powerpoint/2010/main" val="400277656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006E8FAE-C35F-4DEE-AF5E-FDB8E90101A1}" type="slidenum">
              <a:rPr lang="zh-CN" altLang="en-US" smtClean="0"/>
              <a:t>14</a:t>
            </a:fld>
            <a:endParaRPr lang="zh-CN" altLang="en-US"/>
          </a:p>
        </p:txBody>
      </p:sp>
    </p:spTree>
    <p:extLst>
      <p:ext uri="{BB962C8B-B14F-4D97-AF65-F5344CB8AC3E}">
        <p14:creationId xmlns:p14="http://schemas.microsoft.com/office/powerpoint/2010/main" val="350482413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006E8FAE-C35F-4DEE-AF5E-FDB8E90101A1}" type="slidenum">
              <a:rPr lang="zh-CN" altLang="en-US" smtClean="0"/>
              <a:t>15</a:t>
            </a:fld>
            <a:endParaRPr lang="zh-CN" altLang="en-US"/>
          </a:p>
        </p:txBody>
      </p:sp>
    </p:spTree>
    <p:extLst>
      <p:ext uri="{BB962C8B-B14F-4D97-AF65-F5344CB8AC3E}">
        <p14:creationId xmlns:p14="http://schemas.microsoft.com/office/powerpoint/2010/main" val="222312503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006E8FAE-C35F-4DEE-AF5E-FDB8E90101A1}" type="slidenum">
              <a:rPr lang="zh-CN" altLang="en-US" smtClean="0"/>
              <a:t>16</a:t>
            </a:fld>
            <a:endParaRPr lang="zh-CN" altLang="en-US"/>
          </a:p>
        </p:txBody>
      </p:sp>
    </p:spTree>
    <p:extLst>
      <p:ext uri="{BB962C8B-B14F-4D97-AF65-F5344CB8AC3E}">
        <p14:creationId xmlns:p14="http://schemas.microsoft.com/office/powerpoint/2010/main" val="112630474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006E8FAE-C35F-4DEE-AF5E-FDB8E90101A1}" type="slidenum">
              <a:rPr lang="zh-CN" altLang="en-US" smtClean="0"/>
              <a:t>17</a:t>
            </a:fld>
            <a:endParaRPr lang="zh-CN" altLang="en-US"/>
          </a:p>
        </p:txBody>
      </p:sp>
    </p:spTree>
    <p:extLst>
      <p:ext uri="{BB962C8B-B14F-4D97-AF65-F5344CB8AC3E}">
        <p14:creationId xmlns:p14="http://schemas.microsoft.com/office/powerpoint/2010/main" val="260943810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006E8FAE-C35F-4DEE-AF5E-FDB8E90101A1}" type="slidenum">
              <a:rPr lang="zh-CN" altLang="en-US" smtClean="0"/>
              <a:t>2</a:t>
            </a:fld>
            <a:endParaRPr lang="zh-CN" altLang="en-US"/>
          </a:p>
        </p:txBody>
      </p:sp>
    </p:spTree>
    <p:extLst>
      <p:ext uri="{BB962C8B-B14F-4D97-AF65-F5344CB8AC3E}">
        <p14:creationId xmlns:p14="http://schemas.microsoft.com/office/powerpoint/2010/main" val="352298814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006E8FAE-C35F-4DEE-AF5E-FDB8E90101A1}" type="slidenum">
              <a:rPr lang="zh-CN" altLang="en-US" smtClean="0"/>
              <a:t>3</a:t>
            </a:fld>
            <a:endParaRPr lang="zh-CN" altLang="en-US"/>
          </a:p>
        </p:txBody>
      </p:sp>
    </p:spTree>
    <p:extLst>
      <p:ext uri="{BB962C8B-B14F-4D97-AF65-F5344CB8AC3E}">
        <p14:creationId xmlns:p14="http://schemas.microsoft.com/office/powerpoint/2010/main" val="26321177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006E8FAE-C35F-4DEE-AF5E-FDB8E90101A1}" type="slidenum">
              <a:rPr lang="zh-CN" altLang="en-US" smtClean="0"/>
              <a:t>4</a:t>
            </a:fld>
            <a:endParaRPr lang="zh-CN" altLang="en-US"/>
          </a:p>
        </p:txBody>
      </p:sp>
    </p:spTree>
    <p:extLst>
      <p:ext uri="{BB962C8B-B14F-4D97-AF65-F5344CB8AC3E}">
        <p14:creationId xmlns:p14="http://schemas.microsoft.com/office/powerpoint/2010/main" val="65132209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006E8FAE-C35F-4DEE-AF5E-FDB8E90101A1}" type="slidenum">
              <a:rPr lang="zh-CN" altLang="en-US" smtClean="0"/>
              <a:t>5</a:t>
            </a:fld>
            <a:endParaRPr lang="zh-CN" altLang="en-US"/>
          </a:p>
        </p:txBody>
      </p:sp>
    </p:spTree>
    <p:extLst>
      <p:ext uri="{BB962C8B-B14F-4D97-AF65-F5344CB8AC3E}">
        <p14:creationId xmlns:p14="http://schemas.microsoft.com/office/powerpoint/2010/main" val="265927525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006E8FAE-C35F-4DEE-AF5E-FDB8E90101A1}" type="slidenum">
              <a:rPr lang="zh-CN" altLang="en-US" smtClean="0"/>
              <a:t>6</a:t>
            </a:fld>
            <a:endParaRPr lang="zh-CN" altLang="en-US"/>
          </a:p>
        </p:txBody>
      </p:sp>
    </p:spTree>
    <p:extLst>
      <p:ext uri="{BB962C8B-B14F-4D97-AF65-F5344CB8AC3E}">
        <p14:creationId xmlns:p14="http://schemas.microsoft.com/office/powerpoint/2010/main" val="348149689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006E8FAE-C35F-4DEE-AF5E-FDB8E90101A1}" type="slidenum">
              <a:rPr lang="zh-CN" altLang="en-US" smtClean="0"/>
              <a:t>7</a:t>
            </a:fld>
            <a:endParaRPr lang="zh-CN" altLang="en-US"/>
          </a:p>
        </p:txBody>
      </p:sp>
    </p:spTree>
    <p:extLst>
      <p:ext uri="{BB962C8B-B14F-4D97-AF65-F5344CB8AC3E}">
        <p14:creationId xmlns:p14="http://schemas.microsoft.com/office/powerpoint/2010/main" val="171715428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006E8FAE-C35F-4DEE-AF5E-FDB8E90101A1}" type="slidenum">
              <a:rPr lang="zh-CN" altLang="en-US" smtClean="0"/>
              <a:t>8</a:t>
            </a:fld>
            <a:endParaRPr lang="zh-CN" altLang="en-US"/>
          </a:p>
        </p:txBody>
      </p:sp>
    </p:spTree>
    <p:extLst>
      <p:ext uri="{BB962C8B-B14F-4D97-AF65-F5344CB8AC3E}">
        <p14:creationId xmlns:p14="http://schemas.microsoft.com/office/powerpoint/2010/main" val="280115867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006E8FAE-C35F-4DEE-AF5E-FDB8E90101A1}" type="slidenum">
              <a:rPr lang="zh-CN" altLang="en-US" smtClean="0"/>
              <a:t>9</a:t>
            </a:fld>
            <a:endParaRPr lang="zh-CN" altLang="en-US"/>
          </a:p>
        </p:txBody>
      </p:sp>
    </p:spTree>
    <p:extLst>
      <p:ext uri="{BB962C8B-B14F-4D97-AF65-F5344CB8AC3E}">
        <p14:creationId xmlns:p14="http://schemas.microsoft.com/office/powerpoint/2010/main" val="101857540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单击以编辑母版副标题样式</a:t>
            </a:r>
          </a:p>
        </p:txBody>
      </p:sp>
      <p:sp>
        <p:nvSpPr>
          <p:cNvPr id="4" name="日期占位符 3"/>
          <p:cNvSpPr>
            <a:spLocks noGrp="1"/>
          </p:cNvSpPr>
          <p:nvPr>
            <p:ph type="dt" sz="half" idx="10"/>
          </p:nvPr>
        </p:nvSpPr>
        <p:spPr/>
        <p:txBody>
          <a:bodyPr/>
          <a:lstStyle/>
          <a:p>
            <a:fld id="{22009614-AF93-453A-B0CE-D5F11DEAD25A}" type="datetimeFigureOut">
              <a:rPr lang="zh-CN" altLang="en-US" smtClean="0"/>
              <a:t>2021/12/21</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30E8007A-8D9D-4653-842D-22718C41F17B}" type="slidenum">
              <a:rPr lang="zh-CN" altLang="en-US" smtClean="0"/>
              <a:t>‹#›</a:t>
            </a:fld>
            <a:endParaRPr lang="zh-CN" altLang="en-US"/>
          </a:p>
        </p:txBody>
      </p:sp>
    </p:spTree>
    <p:extLst>
      <p:ext uri="{BB962C8B-B14F-4D97-AF65-F5344CB8AC3E}">
        <p14:creationId xmlns:p14="http://schemas.microsoft.com/office/powerpoint/2010/main" val="326069163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22009614-AF93-453A-B0CE-D5F11DEAD25A}" type="datetimeFigureOut">
              <a:rPr lang="zh-CN" altLang="en-US" smtClean="0"/>
              <a:t>2021/12/21</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30E8007A-8D9D-4653-842D-22718C41F17B}" type="slidenum">
              <a:rPr lang="zh-CN" altLang="en-US" smtClean="0"/>
              <a:t>‹#›</a:t>
            </a:fld>
            <a:endParaRPr lang="zh-CN" altLang="en-US"/>
          </a:p>
        </p:txBody>
      </p:sp>
    </p:spTree>
    <p:extLst>
      <p:ext uri="{BB962C8B-B14F-4D97-AF65-F5344CB8AC3E}">
        <p14:creationId xmlns:p14="http://schemas.microsoft.com/office/powerpoint/2010/main" val="95096058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22009614-AF93-453A-B0CE-D5F11DEAD25A}" type="datetimeFigureOut">
              <a:rPr lang="zh-CN" altLang="en-US" smtClean="0"/>
              <a:t>2021/12/21</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30E8007A-8D9D-4653-842D-22718C41F17B}" type="slidenum">
              <a:rPr lang="zh-CN" altLang="en-US" smtClean="0"/>
              <a:t>‹#›</a:t>
            </a:fld>
            <a:endParaRPr lang="zh-CN" altLang="en-US"/>
          </a:p>
        </p:txBody>
      </p:sp>
    </p:spTree>
    <p:extLst>
      <p:ext uri="{BB962C8B-B14F-4D97-AF65-F5344CB8AC3E}">
        <p14:creationId xmlns:p14="http://schemas.microsoft.com/office/powerpoint/2010/main" val="21253128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22009614-AF93-453A-B0CE-D5F11DEAD25A}" type="datetimeFigureOut">
              <a:rPr lang="zh-CN" altLang="en-US" smtClean="0"/>
              <a:t>2021/12/21</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30E8007A-8D9D-4653-842D-22718C41F17B}" type="slidenum">
              <a:rPr lang="zh-CN" altLang="en-US" smtClean="0"/>
              <a:t>‹#›</a:t>
            </a:fld>
            <a:endParaRPr lang="zh-CN" altLang="en-US"/>
          </a:p>
        </p:txBody>
      </p:sp>
    </p:spTree>
    <p:extLst>
      <p:ext uri="{BB962C8B-B14F-4D97-AF65-F5344CB8AC3E}">
        <p14:creationId xmlns:p14="http://schemas.microsoft.com/office/powerpoint/2010/main" val="15057381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编辑母版文本样式</a:t>
            </a:r>
          </a:p>
        </p:txBody>
      </p:sp>
      <p:sp>
        <p:nvSpPr>
          <p:cNvPr id="4" name="日期占位符 3"/>
          <p:cNvSpPr>
            <a:spLocks noGrp="1"/>
          </p:cNvSpPr>
          <p:nvPr>
            <p:ph type="dt" sz="half" idx="10"/>
          </p:nvPr>
        </p:nvSpPr>
        <p:spPr/>
        <p:txBody>
          <a:bodyPr/>
          <a:lstStyle/>
          <a:p>
            <a:fld id="{22009614-AF93-453A-B0CE-D5F11DEAD25A}" type="datetimeFigureOut">
              <a:rPr lang="zh-CN" altLang="en-US" smtClean="0"/>
              <a:t>2021/12/21</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30E8007A-8D9D-4653-842D-22718C41F17B}" type="slidenum">
              <a:rPr lang="zh-CN" altLang="en-US" smtClean="0"/>
              <a:t>‹#›</a:t>
            </a:fld>
            <a:endParaRPr lang="zh-CN" altLang="en-US"/>
          </a:p>
        </p:txBody>
      </p:sp>
    </p:spTree>
    <p:extLst>
      <p:ext uri="{BB962C8B-B14F-4D97-AF65-F5344CB8AC3E}">
        <p14:creationId xmlns:p14="http://schemas.microsoft.com/office/powerpoint/2010/main" val="42842697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838200" y="1825625"/>
            <a:ext cx="5181600" cy="435133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6172200" y="1825625"/>
            <a:ext cx="5181600" cy="435133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p:cNvSpPr>
            <a:spLocks noGrp="1"/>
          </p:cNvSpPr>
          <p:nvPr>
            <p:ph type="dt" sz="half" idx="10"/>
          </p:nvPr>
        </p:nvSpPr>
        <p:spPr/>
        <p:txBody>
          <a:bodyPr/>
          <a:lstStyle/>
          <a:p>
            <a:fld id="{22009614-AF93-453A-B0CE-D5F11DEAD25A}" type="datetimeFigureOut">
              <a:rPr lang="zh-CN" altLang="en-US" smtClean="0"/>
              <a:t>2021/12/21</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30E8007A-8D9D-4653-842D-22718C41F17B}" type="slidenum">
              <a:rPr lang="zh-CN" altLang="en-US" smtClean="0"/>
              <a:t>‹#›</a:t>
            </a:fld>
            <a:endParaRPr lang="zh-CN" altLang="en-US"/>
          </a:p>
        </p:txBody>
      </p:sp>
    </p:spTree>
    <p:extLst>
      <p:ext uri="{BB962C8B-B14F-4D97-AF65-F5344CB8AC3E}">
        <p14:creationId xmlns:p14="http://schemas.microsoft.com/office/powerpoint/2010/main" val="61121787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4" name="内容占位符 3"/>
          <p:cNvSpPr>
            <a:spLocks noGrp="1"/>
          </p:cNvSpPr>
          <p:nvPr>
            <p:ph sz="half" idx="2"/>
          </p:nvPr>
        </p:nvSpPr>
        <p:spPr>
          <a:xfrm>
            <a:off x="839788" y="2505075"/>
            <a:ext cx="5157787"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6" name="内容占位符 5"/>
          <p:cNvSpPr>
            <a:spLocks noGrp="1"/>
          </p:cNvSpPr>
          <p:nvPr>
            <p:ph sz="quarter" idx="4"/>
          </p:nvPr>
        </p:nvSpPr>
        <p:spPr>
          <a:xfrm>
            <a:off x="6172200" y="2505075"/>
            <a:ext cx="5183188"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p:cNvSpPr>
            <a:spLocks noGrp="1"/>
          </p:cNvSpPr>
          <p:nvPr>
            <p:ph type="dt" sz="half" idx="10"/>
          </p:nvPr>
        </p:nvSpPr>
        <p:spPr/>
        <p:txBody>
          <a:bodyPr/>
          <a:lstStyle/>
          <a:p>
            <a:fld id="{22009614-AF93-453A-B0CE-D5F11DEAD25A}" type="datetimeFigureOut">
              <a:rPr lang="zh-CN" altLang="en-US" smtClean="0"/>
              <a:t>2021/12/21</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30E8007A-8D9D-4653-842D-22718C41F17B}" type="slidenum">
              <a:rPr lang="zh-CN" altLang="en-US" smtClean="0"/>
              <a:t>‹#›</a:t>
            </a:fld>
            <a:endParaRPr lang="zh-CN" altLang="en-US"/>
          </a:p>
        </p:txBody>
      </p:sp>
    </p:spTree>
    <p:extLst>
      <p:ext uri="{BB962C8B-B14F-4D97-AF65-F5344CB8AC3E}">
        <p14:creationId xmlns:p14="http://schemas.microsoft.com/office/powerpoint/2010/main" val="397775324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fld id="{22009614-AF93-453A-B0CE-D5F11DEAD25A}" type="datetimeFigureOut">
              <a:rPr lang="zh-CN" altLang="en-US" smtClean="0"/>
              <a:t>2021/12/21</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30E8007A-8D9D-4653-842D-22718C41F17B}" type="slidenum">
              <a:rPr lang="zh-CN" altLang="en-US" smtClean="0"/>
              <a:t>‹#›</a:t>
            </a:fld>
            <a:endParaRPr lang="zh-CN" altLang="en-US"/>
          </a:p>
        </p:txBody>
      </p:sp>
    </p:spTree>
    <p:extLst>
      <p:ext uri="{BB962C8B-B14F-4D97-AF65-F5344CB8AC3E}">
        <p14:creationId xmlns:p14="http://schemas.microsoft.com/office/powerpoint/2010/main" val="27367574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22009614-AF93-453A-B0CE-D5F11DEAD25A}" type="datetimeFigureOut">
              <a:rPr lang="zh-CN" altLang="en-US" smtClean="0"/>
              <a:t>2021/12/21</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30E8007A-8D9D-4653-842D-22718C41F17B}" type="slidenum">
              <a:rPr lang="zh-CN" altLang="en-US" smtClean="0"/>
              <a:t>‹#›</a:t>
            </a:fld>
            <a:endParaRPr lang="zh-CN" altLang="en-US"/>
          </a:p>
        </p:txBody>
      </p:sp>
    </p:spTree>
    <p:extLst>
      <p:ext uri="{BB962C8B-B14F-4D97-AF65-F5344CB8AC3E}">
        <p14:creationId xmlns:p14="http://schemas.microsoft.com/office/powerpoint/2010/main" val="4971397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p>
        </p:txBody>
      </p:sp>
      <p:sp>
        <p:nvSpPr>
          <p:cNvPr id="5" name="日期占位符 4"/>
          <p:cNvSpPr>
            <a:spLocks noGrp="1"/>
          </p:cNvSpPr>
          <p:nvPr>
            <p:ph type="dt" sz="half" idx="10"/>
          </p:nvPr>
        </p:nvSpPr>
        <p:spPr/>
        <p:txBody>
          <a:bodyPr/>
          <a:lstStyle/>
          <a:p>
            <a:fld id="{22009614-AF93-453A-B0CE-D5F11DEAD25A}" type="datetimeFigureOut">
              <a:rPr lang="zh-CN" altLang="en-US" smtClean="0"/>
              <a:t>2021/12/21</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30E8007A-8D9D-4653-842D-22718C41F17B}" type="slidenum">
              <a:rPr lang="zh-CN" altLang="en-US" smtClean="0"/>
              <a:t>‹#›</a:t>
            </a:fld>
            <a:endParaRPr lang="zh-CN" altLang="en-US"/>
          </a:p>
        </p:txBody>
      </p:sp>
    </p:spTree>
    <p:extLst>
      <p:ext uri="{BB962C8B-B14F-4D97-AF65-F5344CB8AC3E}">
        <p14:creationId xmlns:p14="http://schemas.microsoft.com/office/powerpoint/2010/main" val="367428305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p>
        </p:txBody>
      </p:sp>
      <p:sp>
        <p:nvSpPr>
          <p:cNvPr id="5" name="日期占位符 4"/>
          <p:cNvSpPr>
            <a:spLocks noGrp="1"/>
          </p:cNvSpPr>
          <p:nvPr>
            <p:ph type="dt" sz="half" idx="10"/>
          </p:nvPr>
        </p:nvSpPr>
        <p:spPr/>
        <p:txBody>
          <a:bodyPr/>
          <a:lstStyle/>
          <a:p>
            <a:fld id="{22009614-AF93-453A-B0CE-D5F11DEAD25A}" type="datetimeFigureOut">
              <a:rPr lang="zh-CN" altLang="en-US" smtClean="0"/>
              <a:t>2021/12/21</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30E8007A-8D9D-4653-842D-22718C41F17B}" type="slidenum">
              <a:rPr lang="zh-CN" altLang="en-US" smtClean="0"/>
              <a:t>‹#›</a:t>
            </a:fld>
            <a:endParaRPr lang="zh-CN" altLang="en-US"/>
          </a:p>
        </p:txBody>
      </p:sp>
    </p:spTree>
    <p:extLst>
      <p:ext uri="{BB962C8B-B14F-4D97-AF65-F5344CB8AC3E}">
        <p14:creationId xmlns:p14="http://schemas.microsoft.com/office/powerpoint/2010/main" val="42941928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2009614-AF93-453A-B0CE-D5F11DEAD25A}" type="datetimeFigureOut">
              <a:rPr lang="zh-CN" altLang="en-US" smtClean="0"/>
              <a:t>2021/12/21</a:t>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0E8007A-8D9D-4653-842D-22718C41F17B}" type="slidenum">
              <a:rPr lang="zh-CN" altLang="en-US" smtClean="0"/>
              <a:t>‹#›</a:t>
            </a:fld>
            <a:endParaRPr lang="zh-CN" altLang="en-US"/>
          </a:p>
        </p:txBody>
      </p:sp>
    </p:spTree>
    <p:extLst>
      <p:ext uri="{BB962C8B-B14F-4D97-AF65-F5344CB8AC3E}">
        <p14:creationId xmlns:p14="http://schemas.microsoft.com/office/powerpoint/2010/main" val="176638958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0.xml"/><Relationship Id="rId1" Type="http://schemas.openxmlformats.org/officeDocument/2006/relationships/slideLayout" Target="../slideLayouts/slideLayout7.xml"/><Relationship Id="rId4" Type="http://schemas.openxmlformats.org/officeDocument/2006/relationships/image" Target="../media/image7.png"/></Relationships>
</file>

<file path=ppt/slides/_rels/slide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2.xml"/><Relationship Id="rId1" Type="http://schemas.openxmlformats.org/officeDocument/2006/relationships/slideLayout" Target="../slideLayouts/slideLayout7.xml"/><Relationship Id="rId4" Type="http://schemas.openxmlformats.org/officeDocument/2006/relationships/image" Target="../media/image8.jpeg"/></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image" Target="../media/image9.png"/><Relationship Id="rId5" Type="http://schemas.openxmlformats.org/officeDocument/2006/relationships/image" Target="../media/image1.png"/><Relationship Id="rId4"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4.xml"/><Relationship Id="rId1" Type="http://schemas.openxmlformats.org/officeDocument/2006/relationships/slideLayout" Target="../slideLayouts/slideLayout7.xml"/><Relationship Id="rId5" Type="http://schemas.openxmlformats.org/officeDocument/2006/relationships/image" Target="../media/image11.png"/><Relationship Id="rId4" Type="http://schemas.openxmlformats.org/officeDocument/2006/relationships/image" Target="../media/image10.png"/></Relationships>
</file>

<file path=ppt/slides/_rels/slide1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5.xml"/><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6.xml"/><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7.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7.xml"/><Relationship Id="rId4" Type="http://schemas.openxmlformats.org/officeDocument/2006/relationships/image" Target="../media/image2.jpeg"/></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7.xml"/><Relationship Id="rId1" Type="http://schemas.openxmlformats.org/officeDocument/2006/relationships/slideLayout" Target="../slideLayouts/slideLayout7.xml"/><Relationship Id="rId5" Type="http://schemas.openxmlformats.org/officeDocument/2006/relationships/image" Target="../media/image4.jpeg"/><Relationship Id="rId4" Type="http://schemas.openxmlformats.org/officeDocument/2006/relationships/image" Target="../media/image3.jpeg"/></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8.xml"/><Relationship Id="rId1" Type="http://schemas.openxmlformats.org/officeDocument/2006/relationships/slideLayout" Target="../slideLayouts/slideLayout7.xml"/><Relationship Id="rId4" Type="http://schemas.openxmlformats.org/officeDocument/2006/relationships/image" Target="../media/image5.png"/></Relationships>
</file>

<file path=ppt/slides/_rels/slide9.xml.rels><?xml version="1.0" encoding="UTF-8" standalone="yes"?>
<Relationships xmlns="http://schemas.openxmlformats.org/package/2006/relationships"><Relationship Id="rId3" Type="http://schemas.openxmlformats.org/officeDocument/2006/relationships/notesSlide" Target="../notesSlides/notesSlide9.xml"/><Relationship Id="rId2" Type="http://schemas.openxmlformats.org/officeDocument/2006/relationships/slideLayout" Target="../slideLayouts/slideLayout7.xml"/><Relationship Id="rId1" Type="http://schemas.openxmlformats.org/officeDocument/2006/relationships/themeOverride" Target="../theme/themeOverride1.xml"/><Relationship Id="rId5" Type="http://schemas.openxmlformats.org/officeDocument/2006/relationships/image" Target="../media/image6.png"/><Relationship Id="rId4"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图片 7"/>
          <p:cNvPicPr>
            <a:picLocks noChangeAspect="1"/>
          </p:cNvPicPr>
          <p:nvPr/>
        </p:nvPicPr>
        <p:blipFill rotWithShape="1">
          <a:blip r:embed="rId3" cstate="print">
            <a:extLst>
              <a:ext uri="{28A0092B-C50C-407E-A947-70E740481C1C}">
                <a14:useLocalDpi xmlns:a14="http://schemas.microsoft.com/office/drawing/2010/main" val="0"/>
              </a:ext>
            </a:extLst>
          </a:blip>
          <a:srcRect l="19581" t="59344" r="24492" b="12329"/>
          <a:stretch/>
        </p:blipFill>
        <p:spPr>
          <a:xfrm>
            <a:off x="0" y="0"/>
            <a:ext cx="12192000" cy="6858000"/>
          </a:xfrm>
          <a:custGeom>
            <a:avLst/>
            <a:gdLst>
              <a:gd name="connsiteX0" fmla="*/ 0 w 11861442"/>
              <a:gd name="connsiteY0" fmla="*/ 0 h 6767848"/>
              <a:gd name="connsiteX1" fmla="*/ 11861442 w 11861442"/>
              <a:gd name="connsiteY1" fmla="*/ 0 h 6767848"/>
              <a:gd name="connsiteX2" fmla="*/ 11861442 w 11861442"/>
              <a:gd name="connsiteY2" fmla="*/ 6767848 h 6767848"/>
              <a:gd name="connsiteX3" fmla="*/ 0 w 11861442"/>
              <a:gd name="connsiteY3" fmla="*/ 6767848 h 6767848"/>
            </a:gdLst>
            <a:ahLst/>
            <a:cxnLst>
              <a:cxn ang="0">
                <a:pos x="connsiteX0" y="connsiteY0"/>
              </a:cxn>
              <a:cxn ang="0">
                <a:pos x="connsiteX1" y="connsiteY1"/>
              </a:cxn>
              <a:cxn ang="0">
                <a:pos x="connsiteX2" y="connsiteY2"/>
              </a:cxn>
              <a:cxn ang="0">
                <a:pos x="connsiteX3" y="connsiteY3"/>
              </a:cxn>
            </a:cxnLst>
            <a:rect l="l" t="t" r="r" b="b"/>
            <a:pathLst>
              <a:path w="11861442" h="6767848">
                <a:moveTo>
                  <a:pt x="0" y="0"/>
                </a:moveTo>
                <a:lnTo>
                  <a:pt x="11861442" y="0"/>
                </a:lnTo>
                <a:lnTo>
                  <a:pt x="11861442" y="6767848"/>
                </a:lnTo>
                <a:lnTo>
                  <a:pt x="0" y="6767848"/>
                </a:lnTo>
                <a:close/>
              </a:path>
            </a:pathLst>
          </a:custGeom>
        </p:spPr>
      </p:pic>
      <p:sp>
        <p:nvSpPr>
          <p:cNvPr id="9" name="文本框 8" descr="e7d195523061f1c0deeec63e560781cfd59afb0ea006f2a87ABB68BF51EA6619813959095094C18C62A12F549504892A4AAA8C1554C6663626E05CA27F281A14E6983772AFC3FB97135759321DEA3D7004FB075A8443E283A7673BBBDBFD88DFA513D62253E27B7E9FFF4379D8121322A85C7E16198ADF129F152EEF5340DE1ED504E252F53EAD1F847BC471C6326134"/>
          <p:cNvSpPr txBox="1"/>
          <p:nvPr/>
        </p:nvSpPr>
        <p:spPr>
          <a:xfrm flipH="1">
            <a:off x="1148908" y="2592922"/>
            <a:ext cx="10098211" cy="830997"/>
          </a:xfrm>
          <a:prstGeom prst="rect">
            <a:avLst/>
          </a:prstGeom>
          <a:noFill/>
        </p:spPr>
        <p:txBody>
          <a:bodyPr wrap="square" rtlCol="0">
            <a:spAutoFit/>
          </a:bodyPr>
          <a:lstStyle/>
          <a:p>
            <a:r>
              <a:rPr lang="zh-CN" altLang="en-US" sz="4800" b="1" dirty="0">
                <a:solidFill>
                  <a:srgbClr val="B28247"/>
                </a:solidFill>
                <a:latin typeface="张海山锐线体2.0" panose="02000000000000000000" pitchFamily="2" charset="-122"/>
                <a:ea typeface="张海山锐线体2.0" panose="02000000000000000000" pitchFamily="2" charset="-122"/>
                <a:cs typeface="Aharoni" panose="02010803020104030203" pitchFamily="2" charset="-79"/>
              </a:rPr>
              <a:t>头戴式双相机三维视线估计研究汇报</a:t>
            </a:r>
            <a:endParaRPr lang="en-US" altLang="zh-CN" sz="4800" b="1" dirty="0">
              <a:solidFill>
                <a:srgbClr val="B28247"/>
              </a:solidFill>
              <a:latin typeface="张海山锐线体2.0" panose="02000000000000000000" pitchFamily="2" charset="-122"/>
              <a:ea typeface="张海山锐线体2.0" panose="02000000000000000000" pitchFamily="2" charset="-122"/>
              <a:cs typeface="Aharoni" panose="02010803020104030203" pitchFamily="2" charset="-79"/>
            </a:endParaRPr>
          </a:p>
        </p:txBody>
      </p:sp>
      <p:sp>
        <p:nvSpPr>
          <p:cNvPr id="10" name="文本框 9" descr="e7d195523061f1c0deeec63e560781cfd59afb0ea006f2a87ABB68BF51EA6619813959095094C18C62A12F549504892A4AAA8C1554C6663626E05CA27F281A14E6983772AFC3FB97135759321DEA3D7004FB075A8443E283A7673BBBDBFD88DFA513D62253E27B7E9FFF4379D8121322A85C7E16198ADF129F152EEF5340DE1ED504E252F53EAD1F847BC471C6326134"/>
          <p:cNvSpPr txBox="1"/>
          <p:nvPr/>
        </p:nvSpPr>
        <p:spPr>
          <a:xfrm flipH="1">
            <a:off x="2727474" y="4525406"/>
            <a:ext cx="5115762" cy="400110"/>
          </a:xfrm>
          <a:prstGeom prst="rect">
            <a:avLst/>
          </a:prstGeom>
          <a:noFill/>
        </p:spPr>
        <p:txBody>
          <a:bodyPr wrap="square" rtlCol="0">
            <a:spAutoFit/>
          </a:bodyPr>
          <a:lstStyle/>
          <a:p>
            <a:r>
              <a:rPr lang="zh-CN" altLang="en-US" sz="2000" b="1" dirty="0">
                <a:solidFill>
                  <a:srgbClr val="C59A6D"/>
                </a:solidFill>
                <a:latin typeface="方正兰亭超细黑简体" panose="02000000000000000000" pitchFamily="2" charset="-122"/>
                <a:ea typeface="方正兰亭超细黑简体" panose="02000000000000000000" pitchFamily="2" charset="-122"/>
                <a:cs typeface="Aharoni" panose="02010803020104030203" pitchFamily="2" charset="-79"/>
              </a:rPr>
              <a:t>汇报人 王文晟</a:t>
            </a:r>
            <a:r>
              <a:rPr lang="en-US" altLang="zh-CN" sz="2000" b="1" dirty="0">
                <a:solidFill>
                  <a:srgbClr val="C59A6D"/>
                </a:solidFill>
                <a:latin typeface="方正兰亭超细黑简体" panose="02000000000000000000" pitchFamily="2" charset="-122"/>
                <a:ea typeface="方正兰亭超细黑简体" panose="02000000000000000000" pitchFamily="2" charset="-122"/>
                <a:cs typeface="Aharoni" panose="02010803020104030203" pitchFamily="2" charset="-79"/>
              </a:rPr>
              <a:t>    </a:t>
            </a:r>
            <a:r>
              <a:rPr lang="zh-CN" altLang="en-US" sz="2000" b="1" dirty="0">
                <a:solidFill>
                  <a:srgbClr val="C59A6D"/>
                </a:solidFill>
                <a:latin typeface="方正兰亭超细黑简体" panose="02000000000000000000" pitchFamily="2" charset="-122"/>
                <a:ea typeface="方正兰亭超细黑简体" panose="02000000000000000000" pitchFamily="2" charset="-122"/>
                <a:cs typeface="Aharoni" panose="02010803020104030203" pitchFamily="2" charset="-79"/>
              </a:rPr>
              <a:t>汇报时间 </a:t>
            </a:r>
            <a:r>
              <a:rPr lang="en-US" altLang="zh-CN" sz="2000" b="1" dirty="0">
                <a:solidFill>
                  <a:srgbClr val="C59A6D"/>
                </a:solidFill>
                <a:latin typeface="方正兰亭超细黑简体" panose="02000000000000000000" pitchFamily="2" charset="-122"/>
                <a:ea typeface="方正兰亭超细黑简体" panose="02000000000000000000" pitchFamily="2" charset="-122"/>
                <a:cs typeface="Aharoni" panose="02010803020104030203" pitchFamily="2" charset="-79"/>
              </a:rPr>
              <a:t>2021</a:t>
            </a:r>
            <a:r>
              <a:rPr lang="zh-CN" altLang="en-US" sz="2000" b="1" dirty="0">
                <a:solidFill>
                  <a:srgbClr val="C59A6D"/>
                </a:solidFill>
                <a:latin typeface="方正兰亭超细黑简体" panose="02000000000000000000" pitchFamily="2" charset="-122"/>
                <a:ea typeface="方正兰亭超细黑简体" panose="02000000000000000000" pitchFamily="2" charset="-122"/>
                <a:cs typeface="Aharoni" panose="02010803020104030203" pitchFamily="2" charset="-79"/>
              </a:rPr>
              <a:t>年</a:t>
            </a:r>
            <a:r>
              <a:rPr lang="en-US" altLang="zh-CN" sz="2000" b="1" dirty="0">
                <a:solidFill>
                  <a:srgbClr val="C59A6D"/>
                </a:solidFill>
                <a:latin typeface="方正兰亭超细黑简体" panose="02000000000000000000" pitchFamily="2" charset="-122"/>
                <a:ea typeface="方正兰亭超细黑简体" panose="02000000000000000000" pitchFamily="2" charset="-122"/>
                <a:cs typeface="Aharoni" panose="02010803020104030203" pitchFamily="2" charset="-79"/>
              </a:rPr>
              <a:t>12</a:t>
            </a:r>
            <a:r>
              <a:rPr lang="zh-CN" altLang="en-US" sz="2000" b="1" dirty="0">
                <a:solidFill>
                  <a:srgbClr val="C59A6D"/>
                </a:solidFill>
                <a:latin typeface="方正兰亭超细黑简体" panose="02000000000000000000" pitchFamily="2" charset="-122"/>
                <a:ea typeface="方正兰亭超细黑简体" panose="02000000000000000000" pitchFamily="2" charset="-122"/>
                <a:cs typeface="Aharoni" panose="02010803020104030203" pitchFamily="2" charset="-79"/>
              </a:rPr>
              <a:t>月</a:t>
            </a:r>
          </a:p>
        </p:txBody>
      </p:sp>
    </p:spTree>
    <p:extLst>
      <p:ext uri="{BB962C8B-B14F-4D97-AF65-F5344CB8AC3E}">
        <p14:creationId xmlns:p14="http://schemas.microsoft.com/office/powerpoint/2010/main" val="259229067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图片 7"/>
          <p:cNvPicPr>
            <a:picLocks noChangeAspect="1"/>
          </p:cNvPicPr>
          <p:nvPr/>
        </p:nvPicPr>
        <p:blipFill rotWithShape="1">
          <a:blip r:embed="rId3" cstate="print">
            <a:extLst>
              <a:ext uri="{28A0092B-C50C-407E-A947-70E740481C1C}">
                <a14:useLocalDpi xmlns:a14="http://schemas.microsoft.com/office/drawing/2010/main" val="0"/>
              </a:ext>
            </a:extLst>
          </a:blip>
          <a:srcRect l="19581" t="59344" r="52273" b="12329"/>
          <a:stretch/>
        </p:blipFill>
        <p:spPr>
          <a:xfrm>
            <a:off x="-1" y="-529388"/>
            <a:ext cx="5101389" cy="1961501"/>
          </a:xfrm>
          <a:custGeom>
            <a:avLst/>
            <a:gdLst>
              <a:gd name="connsiteX0" fmla="*/ 0 w 11861442"/>
              <a:gd name="connsiteY0" fmla="*/ 0 h 6767848"/>
              <a:gd name="connsiteX1" fmla="*/ 11861442 w 11861442"/>
              <a:gd name="connsiteY1" fmla="*/ 0 h 6767848"/>
              <a:gd name="connsiteX2" fmla="*/ 11861442 w 11861442"/>
              <a:gd name="connsiteY2" fmla="*/ 6767848 h 6767848"/>
              <a:gd name="connsiteX3" fmla="*/ 0 w 11861442"/>
              <a:gd name="connsiteY3" fmla="*/ 6767848 h 6767848"/>
            </a:gdLst>
            <a:ahLst/>
            <a:cxnLst>
              <a:cxn ang="0">
                <a:pos x="connsiteX0" y="connsiteY0"/>
              </a:cxn>
              <a:cxn ang="0">
                <a:pos x="connsiteX1" y="connsiteY1"/>
              </a:cxn>
              <a:cxn ang="0">
                <a:pos x="connsiteX2" y="connsiteY2"/>
              </a:cxn>
              <a:cxn ang="0">
                <a:pos x="connsiteX3" y="connsiteY3"/>
              </a:cxn>
            </a:cxnLst>
            <a:rect l="l" t="t" r="r" b="b"/>
            <a:pathLst>
              <a:path w="11861442" h="6767848">
                <a:moveTo>
                  <a:pt x="0" y="0"/>
                </a:moveTo>
                <a:lnTo>
                  <a:pt x="11861442" y="0"/>
                </a:lnTo>
                <a:lnTo>
                  <a:pt x="11861442" y="6767848"/>
                </a:lnTo>
                <a:lnTo>
                  <a:pt x="0" y="6767848"/>
                </a:lnTo>
                <a:close/>
              </a:path>
            </a:pathLst>
          </a:custGeom>
        </p:spPr>
      </p:pic>
      <p:pic>
        <p:nvPicPr>
          <p:cNvPr id="9" name="图片 8"/>
          <p:cNvPicPr>
            <a:picLocks noChangeAspect="1"/>
          </p:cNvPicPr>
          <p:nvPr/>
        </p:nvPicPr>
        <p:blipFill rotWithShape="1">
          <a:blip r:embed="rId3" cstate="print">
            <a:extLst>
              <a:ext uri="{28A0092B-C50C-407E-A947-70E740481C1C}">
                <a14:useLocalDpi xmlns:a14="http://schemas.microsoft.com/office/drawing/2010/main" val="0"/>
              </a:ext>
            </a:extLst>
          </a:blip>
          <a:srcRect l="38035" t="68185" r="52273" b="12329"/>
          <a:stretch/>
        </p:blipFill>
        <p:spPr>
          <a:xfrm flipH="1">
            <a:off x="5101385" y="0"/>
            <a:ext cx="7090613" cy="1432113"/>
          </a:xfrm>
          <a:custGeom>
            <a:avLst/>
            <a:gdLst>
              <a:gd name="connsiteX0" fmla="*/ 0 w 11861442"/>
              <a:gd name="connsiteY0" fmla="*/ 0 h 6767848"/>
              <a:gd name="connsiteX1" fmla="*/ 11861442 w 11861442"/>
              <a:gd name="connsiteY1" fmla="*/ 0 h 6767848"/>
              <a:gd name="connsiteX2" fmla="*/ 11861442 w 11861442"/>
              <a:gd name="connsiteY2" fmla="*/ 6767848 h 6767848"/>
              <a:gd name="connsiteX3" fmla="*/ 0 w 11861442"/>
              <a:gd name="connsiteY3" fmla="*/ 6767848 h 6767848"/>
            </a:gdLst>
            <a:ahLst/>
            <a:cxnLst>
              <a:cxn ang="0">
                <a:pos x="connsiteX0" y="connsiteY0"/>
              </a:cxn>
              <a:cxn ang="0">
                <a:pos x="connsiteX1" y="connsiteY1"/>
              </a:cxn>
              <a:cxn ang="0">
                <a:pos x="connsiteX2" y="connsiteY2"/>
              </a:cxn>
              <a:cxn ang="0">
                <a:pos x="connsiteX3" y="connsiteY3"/>
              </a:cxn>
            </a:cxnLst>
            <a:rect l="l" t="t" r="r" b="b"/>
            <a:pathLst>
              <a:path w="11861442" h="6767848">
                <a:moveTo>
                  <a:pt x="0" y="0"/>
                </a:moveTo>
                <a:lnTo>
                  <a:pt x="11861442" y="0"/>
                </a:lnTo>
                <a:lnTo>
                  <a:pt x="11861442" y="6767848"/>
                </a:lnTo>
                <a:lnTo>
                  <a:pt x="0" y="6767848"/>
                </a:lnTo>
                <a:close/>
              </a:path>
            </a:pathLst>
          </a:custGeom>
        </p:spPr>
      </p:pic>
      <p:sp>
        <p:nvSpPr>
          <p:cNvPr id="10" name="文本框 9"/>
          <p:cNvSpPr txBox="1"/>
          <p:nvPr/>
        </p:nvSpPr>
        <p:spPr>
          <a:xfrm>
            <a:off x="3388475" y="355527"/>
            <a:ext cx="3262432" cy="1015663"/>
          </a:xfrm>
          <a:prstGeom prst="rect">
            <a:avLst/>
          </a:prstGeom>
          <a:noFill/>
        </p:spPr>
        <p:txBody>
          <a:bodyPr wrap="none" rtlCol="0">
            <a:spAutoFit/>
          </a:bodyPr>
          <a:lstStyle/>
          <a:p>
            <a:r>
              <a:rPr lang="zh-CN" altLang="en-US" sz="6000" b="1" dirty="0">
                <a:solidFill>
                  <a:srgbClr val="B28247"/>
                </a:solidFill>
                <a:latin typeface="张海山锐线体2.0" panose="02000000000000000000" pitchFamily="2" charset="-122"/>
                <a:ea typeface="张海山锐线体2.0" panose="02000000000000000000" pitchFamily="2" charset="-122"/>
              </a:rPr>
              <a:t>光轴重建</a:t>
            </a:r>
          </a:p>
        </p:txBody>
      </p:sp>
      <p:sp>
        <p:nvSpPr>
          <p:cNvPr id="11" name="矩形 10"/>
          <p:cNvSpPr/>
          <p:nvPr/>
        </p:nvSpPr>
        <p:spPr>
          <a:xfrm>
            <a:off x="1802874" y="-1507957"/>
            <a:ext cx="1267940" cy="1245453"/>
          </a:xfrm>
          <a:prstGeom prst="rect">
            <a:avLst/>
          </a:prstGeom>
          <a:solidFill>
            <a:srgbClr val="B2824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矩形 11"/>
          <p:cNvSpPr/>
          <p:nvPr/>
        </p:nvSpPr>
        <p:spPr>
          <a:xfrm>
            <a:off x="3070814" y="-1507958"/>
            <a:ext cx="1267940" cy="1245453"/>
          </a:xfrm>
          <a:prstGeom prst="rect">
            <a:avLst/>
          </a:prstGeom>
          <a:solidFill>
            <a:srgbClr val="1E212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文本框 43">
            <a:extLst>
              <a:ext uri="{FF2B5EF4-FFF2-40B4-BE49-F238E27FC236}">
                <a16:creationId xmlns:a16="http://schemas.microsoft.com/office/drawing/2014/main" id="{AD725EB3-1BA5-40B7-B5E7-95EBC7329691}"/>
              </a:ext>
            </a:extLst>
          </p:cNvPr>
          <p:cNvSpPr txBox="1"/>
          <p:nvPr/>
        </p:nvSpPr>
        <p:spPr>
          <a:xfrm>
            <a:off x="582896" y="2052034"/>
            <a:ext cx="5871801" cy="3869457"/>
          </a:xfrm>
          <a:prstGeom prst="rect">
            <a:avLst/>
          </a:prstGeom>
          <a:noFill/>
        </p:spPr>
        <p:txBody>
          <a:bodyPr wrap="square">
            <a:spAutoFit/>
          </a:bodyPr>
          <a:lstStyle/>
          <a:p>
            <a:pPr indent="266700" algn="just">
              <a:lnSpc>
                <a:spcPct val="125000"/>
              </a:lnSpc>
            </a:pPr>
            <a:r>
              <a:rPr lang="zh-CN" altLang="zh-CN" kern="100" dirty="0">
                <a:latin typeface="微软雅黑" panose="020B0503020204020204" pitchFamily="34" charset="-122"/>
                <a:ea typeface="微软雅黑" panose="020B0503020204020204" pitchFamily="34" charset="-122"/>
              </a:rPr>
              <a:t>我们使用的是极平面圆锥高线法，通过寻找两个相机中瞳孔边缘上的匹配点，即瞳孔边缘上的空间点分别在两个相机图像上的对应点。这样由瞳孔上的边缘点、角膜曲率中心和相机的光学中心可以构成一个折射平面，在两个相机中得到的两个折射平面的交线，就是瞳孔上的某一空间点与角膜曲率中心的连线。这样根据一个相机中的瞳孔图像的多个边缘点与其在另一个相机中的匹配点，就可以求得多条瞳孔边缘点与角膜曲率中心的连线，这些连线构成了一个空间圆锥，则过角膜曲率中心的圆锥的对称轴即为眼球的光轴。</a:t>
            </a:r>
            <a:endParaRPr lang="en-US" altLang="zh-CN" kern="100" dirty="0">
              <a:latin typeface="微软雅黑" panose="020B0503020204020204" pitchFamily="34" charset="-122"/>
              <a:ea typeface="微软雅黑" panose="020B0503020204020204" pitchFamily="34" charset="-122"/>
            </a:endParaRPr>
          </a:p>
          <a:p>
            <a:pPr indent="266700" algn="just">
              <a:lnSpc>
                <a:spcPct val="125000"/>
              </a:lnSpc>
            </a:pPr>
            <a:endParaRPr lang="zh-CN" altLang="zh-CN" kern="100" dirty="0">
              <a:latin typeface="微软雅黑" panose="020B0503020204020204" pitchFamily="34" charset="-122"/>
              <a:ea typeface="微软雅黑" panose="020B0503020204020204" pitchFamily="34" charset="-122"/>
            </a:endParaRPr>
          </a:p>
        </p:txBody>
      </p:sp>
      <p:pic>
        <p:nvPicPr>
          <p:cNvPr id="45" name="图片 44">
            <a:extLst>
              <a:ext uri="{FF2B5EF4-FFF2-40B4-BE49-F238E27FC236}">
                <a16:creationId xmlns:a16="http://schemas.microsoft.com/office/drawing/2014/main" id="{E69D7AB2-8901-40EB-A1EE-7F5912790BD5}"/>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7015691" y="1961501"/>
            <a:ext cx="4619878" cy="3800668"/>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316273609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p:cNvPicPr>
            <a:picLocks noChangeAspect="1"/>
          </p:cNvPicPr>
          <p:nvPr/>
        </p:nvPicPr>
        <p:blipFill rotWithShape="1">
          <a:blip r:embed="rId3" cstate="print">
            <a:extLst>
              <a:ext uri="{28A0092B-C50C-407E-A947-70E740481C1C}">
                <a14:useLocalDpi xmlns:a14="http://schemas.microsoft.com/office/drawing/2010/main" val="0"/>
              </a:ext>
            </a:extLst>
          </a:blip>
          <a:srcRect l="20519" t="16799" r="25289" b="55579"/>
          <a:stretch/>
        </p:blipFill>
        <p:spPr>
          <a:xfrm>
            <a:off x="0" y="0"/>
            <a:ext cx="12192000" cy="6858000"/>
          </a:xfrm>
          <a:custGeom>
            <a:avLst/>
            <a:gdLst>
              <a:gd name="connsiteX0" fmla="*/ 0 w 5731099"/>
              <a:gd name="connsiteY0" fmla="*/ 0 h 3400022"/>
              <a:gd name="connsiteX1" fmla="*/ 5731099 w 5731099"/>
              <a:gd name="connsiteY1" fmla="*/ 0 h 3400022"/>
              <a:gd name="connsiteX2" fmla="*/ 5731099 w 5731099"/>
              <a:gd name="connsiteY2" fmla="*/ 3400022 h 3400022"/>
              <a:gd name="connsiteX3" fmla="*/ 0 w 5731099"/>
              <a:gd name="connsiteY3" fmla="*/ 3400022 h 3400022"/>
            </a:gdLst>
            <a:ahLst/>
            <a:cxnLst>
              <a:cxn ang="0">
                <a:pos x="connsiteX0" y="connsiteY0"/>
              </a:cxn>
              <a:cxn ang="0">
                <a:pos x="connsiteX1" y="connsiteY1"/>
              </a:cxn>
              <a:cxn ang="0">
                <a:pos x="connsiteX2" y="connsiteY2"/>
              </a:cxn>
              <a:cxn ang="0">
                <a:pos x="connsiteX3" y="connsiteY3"/>
              </a:cxn>
            </a:cxnLst>
            <a:rect l="l" t="t" r="r" b="b"/>
            <a:pathLst>
              <a:path w="5731099" h="3400022">
                <a:moveTo>
                  <a:pt x="0" y="0"/>
                </a:moveTo>
                <a:lnTo>
                  <a:pt x="5731099" y="0"/>
                </a:lnTo>
                <a:lnTo>
                  <a:pt x="5731099" y="3400022"/>
                </a:lnTo>
                <a:lnTo>
                  <a:pt x="0" y="3400022"/>
                </a:lnTo>
                <a:close/>
              </a:path>
            </a:pathLst>
          </a:custGeom>
        </p:spPr>
      </p:pic>
      <p:sp>
        <p:nvSpPr>
          <p:cNvPr id="5" name="文本框 4"/>
          <p:cNvSpPr txBox="1"/>
          <p:nvPr/>
        </p:nvSpPr>
        <p:spPr>
          <a:xfrm>
            <a:off x="5020898" y="1258818"/>
            <a:ext cx="2359616" cy="2215991"/>
          </a:xfrm>
          <a:prstGeom prst="rect">
            <a:avLst/>
          </a:prstGeom>
          <a:noFill/>
        </p:spPr>
        <p:txBody>
          <a:bodyPr wrap="square" rtlCol="0">
            <a:spAutoFit/>
          </a:bodyPr>
          <a:lstStyle/>
          <a:p>
            <a:r>
              <a:rPr lang="en-US" altLang="zh-CN" sz="13800" b="1" dirty="0">
                <a:solidFill>
                  <a:srgbClr val="B28247"/>
                </a:solidFill>
                <a:latin typeface="张海山锐线体2.0" panose="02000000000000000000" pitchFamily="2" charset="-122"/>
                <a:ea typeface="张海山锐线体2.0" panose="02000000000000000000" pitchFamily="2" charset="-122"/>
              </a:rPr>
              <a:t>03</a:t>
            </a:r>
            <a:endParaRPr lang="zh-CN" altLang="en-US" sz="13800" b="1" dirty="0">
              <a:solidFill>
                <a:srgbClr val="B28247"/>
              </a:solidFill>
              <a:latin typeface="张海山锐线体2.0" panose="02000000000000000000" pitchFamily="2" charset="-122"/>
              <a:ea typeface="张海山锐线体2.0" panose="02000000000000000000" pitchFamily="2" charset="-122"/>
            </a:endParaRPr>
          </a:p>
        </p:txBody>
      </p:sp>
      <p:cxnSp>
        <p:nvCxnSpPr>
          <p:cNvPr id="6" name="直接连接符 5"/>
          <p:cNvCxnSpPr/>
          <p:nvPr/>
        </p:nvCxnSpPr>
        <p:spPr>
          <a:xfrm rot="5400000">
            <a:off x="6070812" y="3241484"/>
            <a:ext cx="0" cy="756000"/>
          </a:xfrm>
          <a:prstGeom prst="line">
            <a:avLst/>
          </a:prstGeom>
          <a:ln w="31750">
            <a:solidFill>
              <a:srgbClr val="B28247"/>
            </a:solidFill>
          </a:ln>
        </p:spPr>
        <p:style>
          <a:lnRef idx="1">
            <a:schemeClr val="accent1"/>
          </a:lnRef>
          <a:fillRef idx="0">
            <a:schemeClr val="accent1"/>
          </a:fillRef>
          <a:effectRef idx="0">
            <a:schemeClr val="accent1"/>
          </a:effectRef>
          <a:fontRef idx="minor">
            <a:schemeClr val="tx1"/>
          </a:fontRef>
        </p:style>
      </p:cxnSp>
      <p:sp>
        <p:nvSpPr>
          <p:cNvPr id="7" name="文本框 6"/>
          <p:cNvSpPr txBox="1"/>
          <p:nvPr/>
        </p:nvSpPr>
        <p:spPr>
          <a:xfrm>
            <a:off x="2522682" y="4044488"/>
            <a:ext cx="7096260" cy="1015663"/>
          </a:xfrm>
          <a:prstGeom prst="rect">
            <a:avLst/>
          </a:prstGeom>
          <a:noFill/>
        </p:spPr>
        <p:txBody>
          <a:bodyPr wrap="square" rtlCol="0">
            <a:spAutoFit/>
          </a:bodyPr>
          <a:lstStyle/>
          <a:p>
            <a:pPr algn="ctr"/>
            <a:r>
              <a:rPr lang="zh-CN" altLang="en-US" sz="6000" b="1" dirty="0">
                <a:solidFill>
                  <a:srgbClr val="B28247"/>
                </a:solidFill>
                <a:latin typeface="张海山锐线体2.0" panose="02000000000000000000" pitchFamily="2" charset="-122"/>
                <a:ea typeface="张海山锐线体2.0" panose="02000000000000000000" pitchFamily="2" charset="-122"/>
              </a:rPr>
              <a:t>项目成果</a:t>
            </a:r>
          </a:p>
        </p:txBody>
      </p:sp>
    </p:spTree>
    <p:extLst>
      <p:ext uri="{BB962C8B-B14F-4D97-AF65-F5344CB8AC3E}">
        <p14:creationId xmlns:p14="http://schemas.microsoft.com/office/powerpoint/2010/main" val="36276280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图片 7"/>
          <p:cNvPicPr>
            <a:picLocks noChangeAspect="1"/>
          </p:cNvPicPr>
          <p:nvPr/>
        </p:nvPicPr>
        <p:blipFill rotWithShape="1">
          <a:blip r:embed="rId3" cstate="print">
            <a:extLst>
              <a:ext uri="{28A0092B-C50C-407E-A947-70E740481C1C}">
                <a14:useLocalDpi xmlns:a14="http://schemas.microsoft.com/office/drawing/2010/main" val="0"/>
              </a:ext>
            </a:extLst>
          </a:blip>
          <a:srcRect l="19581" t="59344" r="52273" b="12329"/>
          <a:stretch/>
        </p:blipFill>
        <p:spPr>
          <a:xfrm>
            <a:off x="-1" y="-529387"/>
            <a:ext cx="5101389" cy="2031830"/>
          </a:xfrm>
          <a:custGeom>
            <a:avLst/>
            <a:gdLst>
              <a:gd name="connsiteX0" fmla="*/ 0 w 11861442"/>
              <a:gd name="connsiteY0" fmla="*/ 0 h 6767848"/>
              <a:gd name="connsiteX1" fmla="*/ 11861442 w 11861442"/>
              <a:gd name="connsiteY1" fmla="*/ 0 h 6767848"/>
              <a:gd name="connsiteX2" fmla="*/ 11861442 w 11861442"/>
              <a:gd name="connsiteY2" fmla="*/ 6767848 h 6767848"/>
              <a:gd name="connsiteX3" fmla="*/ 0 w 11861442"/>
              <a:gd name="connsiteY3" fmla="*/ 6767848 h 6767848"/>
            </a:gdLst>
            <a:ahLst/>
            <a:cxnLst>
              <a:cxn ang="0">
                <a:pos x="connsiteX0" y="connsiteY0"/>
              </a:cxn>
              <a:cxn ang="0">
                <a:pos x="connsiteX1" y="connsiteY1"/>
              </a:cxn>
              <a:cxn ang="0">
                <a:pos x="connsiteX2" y="connsiteY2"/>
              </a:cxn>
              <a:cxn ang="0">
                <a:pos x="connsiteX3" y="connsiteY3"/>
              </a:cxn>
            </a:cxnLst>
            <a:rect l="l" t="t" r="r" b="b"/>
            <a:pathLst>
              <a:path w="11861442" h="6767848">
                <a:moveTo>
                  <a:pt x="0" y="0"/>
                </a:moveTo>
                <a:lnTo>
                  <a:pt x="11861442" y="0"/>
                </a:lnTo>
                <a:lnTo>
                  <a:pt x="11861442" y="6767848"/>
                </a:lnTo>
                <a:lnTo>
                  <a:pt x="0" y="6767848"/>
                </a:lnTo>
                <a:close/>
              </a:path>
            </a:pathLst>
          </a:custGeom>
        </p:spPr>
      </p:pic>
      <p:pic>
        <p:nvPicPr>
          <p:cNvPr id="9" name="图片 8"/>
          <p:cNvPicPr>
            <a:picLocks noChangeAspect="1"/>
          </p:cNvPicPr>
          <p:nvPr/>
        </p:nvPicPr>
        <p:blipFill rotWithShape="1">
          <a:blip r:embed="rId3" cstate="print">
            <a:extLst>
              <a:ext uri="{28A0092B-C50C-407E-A947-70E740481C1C}">
                <a14:useLocalDpi xmlns:a14="http://schemas.microsoft.com/office/drawing/2010/main" val="0"/>
              </a:ext>
            </a:extLst>
          </a:blip>
          <a:srcRect l="38035" t="68185" r="52273" b="12329"/>
          <a:stretch/>
        </p:blipFill>
        <p:spPr>
          <a:xfrm flipH="1">
            <a:off x="5101385" y="0"/>
            <a:ext cx="7090613" cy="1502442"/>
          </a:xfrm>
          <a:custGeom>
            <a:avLst/>
            <a:gdLst>
              <a:gd name="connsiteX0" fmla="*/ 0 w 11861442"/>
              <a:gd name="connsiteY0" fmla="*/ 0 h 6767848"/>
              <a:gd name="connsiteX1" fmla="*/ 11861442 w 11861442"/>
              <a:gd name="connsiteY1" fmla="*/ 0 h 6767848"/>
              <a:gd name="connsiteX2" fmla="*/ 11861442 w 11861442"/>
              <a:gd name="connsiteY2" fmla="*/ 6767848 h 6767848"/>
              <a:gd name="connsiteX3" fmla="*/ 0 w 11861442"/>
              <a:gd name="connsiteY3" fmla="*/ 6767848 h 6767848"/>
            </a:gdLst>
            <a:ahLst/>
            <a:cxnLst>
              <a:cxn ang="0">
                <a:pos x="connsiteX0" y="connsiteY0"/>
              </a:cxn>
              <a:cxn ang="0">
                <a:pos x="connsiteX1" y="connsiteY1"/>
              </a:cxn>
              <a:cxn ang="0">
                <a:pos x="connsiteX2" y="connsiteY2"/>
              </a:cxn>
              <a:cxn ang="0">
                <a:pos x="connsiteX3" y="connsiteY3"/>
              </a:cxn>
            </a:cxnLst>
            <a:rect l="l" t="t" r="r" b="b"/>
            <a:pathLst>
              <a:path w="11861442" h="6767848">
                <a:moveTo>
                  <a:pt x="0" y="0"/>
                </a:moveTo>
                <a:lnTo>
                  <a:pt x="11861442" y="0"/>
                </a:lnTo>
                <a:lnTo>
                  <a:pt x="11861442" y="6767848"/>
                </a:lnTo>
                <a:lnTo>
                  <a:pt x="0" y="6767848"/>
                </a:lnTo>
                <a:close/>
              </a:path>
            </a:pathLst>
          </a:custGeom>
        </p:spPr>
      </p:pic>
      <p:sp>
        <p:nvSpPr>
          <p:cNvPr id="10" name="文本框 9"/>
          <p:cNvSpPr txBox="1"/>
          <p:nvPr/>
        </p:nvSpPr>
        <p:spPr>
          <a:xfrm>
            <a:off x="3828182" y="486779"/>
            <a:ext cx="3262432" cy="1015663"/>
          </a:xfrm>
          <a:prstGeom prst="rect">
            <a:avLst/>
          </a:prstGeom>
          <a:noFill/>
        </p:spPr>
        <p:txBody>
          <a:bodyPr wrap="none" rtlCol="0">
            <a:spAutoFit/>
          </a:bodyPr>
          <a:lstStyle/>
          <a:p>
            <a:pPr algn="ctr"/>
            <a:r>
              <a:rPr lang="zh-CN" altLang="en-US" sz="6000" b="1" dirty="0">
                <a:solidFill>
                  <a:srgbClr val="B28247"/>
                </a:solidFill>
                <a:latin typeface="张海山锐线体2.0" panose="02000000000000000000" pitchFamily="2" charset="-122"/>
                <a:ea typeface="张海山锐线体2.0" panose="02000000000000000000" pitchFamily="2" charset="-122"/>
              </a:rPr>
              <a:t>项目成果</a:t>
            </a:r>
          </a:p>
        </p:txBody>
      </p:sp>
      <p:sp>
        <p:nvSpPr>
          <p:cNvPr id="11" name="矩形 10"/>
          <p:cNvSpPr/>
          <p:nvPr/>
        </p:nvSpPr>
        <p:spPr>
          <a:xfrm>
            <a:off x="1802874" y="-1507957"/>
            <a:ext cx="1267940" cy="1245453"/>
          </a:xfrm>
          <a:prstGeom prst="rect">
            <a:avLst/>
          </a:prstGeom>
          <a:solidFill>
            <a:srgbClr val="B2824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矩形 11"/>
          <p:cNvSpPr/>
          <p:nvPr/>
        </p:nvSpPr>
        <p:spPr>
          <a:xfrm>
            <a:off x="3070814" y="-1507958"/>
            <a:ext cx="1267940" cy="1245453"/>
          </a:xfrm>
          <a:prstGeom prst="rect">
            <a:avLst/>
          </a:prstGeom>
          <a:solidFill>
            <a:srgbClr val="1E212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5" name="组合 24"/>
          <p:cNvGrpSpPr/>
          <p:nvPr/>
        </p:nvGrpSpPr>
        <p:grpSpPr>
          <a:xfrm>
            <a:off x="558764" y="1347679"/>
            <a:ext cx="3924079" cy="2321810"/>
            <a:chOff x="1626835" y="2308498"/>
            <a:chExt cx="2447681" cy="2065235"/>
          </a:xfrm>
        </p:grpSpPr>
        <p:sp>
          <p:nvSpPr>
            <p:cNvPr id="26" name="文本框 25"/>
            <p:cNvSpPr txBox="1"/>
            <p:nvPr/>
          </p:nvSpPr>
          <p:spPr>
            <a:xfrm>
              <a:off x="1783785" y="2308498"/>
              <a:ext cx="2133781" cy="516846"/>
            </a:xfrm>
            <a:prstGeom prst="rect">
              <a:avLst/>
            </a:prstGeom>
            <a:noFill/>
          </p:spPr>
          <p:txBody>
            <a:bodyPr wrap="square" rtlCol="0">
              <a:spAutoFit/>
              <a:scene3d>
                <a:camera prst="orthographicFront"/>
                <a:lightRig rig="threePt" dir="t"/>
              </a:scene3d>
              <a:sp3d contourW="12700"/>
            </a:bodyPr>
            <a:lstStyle/>
            <a:p>
              <a:pPr algn="ctr">
                <a:lnSpc>
                  <a:spcPct val="150000"/>
                </a:lnSpc>
              </a:pPr>
              <a:r>
                <a:rPr lang="zh-CN" altLang="en-US" sz="2400" b="1" dirty="0">
                  <a:solidFill>
                    <a:schemeClr val="tx1">
                      <a:lumMod val="75000"/>
                      <a:lumOff val="25000"/>
                    </a:schemeClr>
                  </a:solidFill>
                  <a:latin typeface="微软雅黑" panose="020B0503020204020204" pitchFamily="34" charset="-122"/>
                  <a:ea typeface="微软雅黑" panose="020B0503020204020204" pitchFamily="34" charset="-122"/>
                </a:rPr>
                <a:t>张正友标定法</a:t>
              </a:r>
            </a:p>
          </p:txBody>
        </p:sp>
        <p:sp>
          <p:nvSpPr>
            <p:cNvPr id="27" name="文本框 26"/>
            <p:cNvSpPr txBox="1"/>
            <p:nvPr/>
          </p:nvSpPr>
          <p:spPr>
            <a:xfrm>
              <a:off x="1626835" y="2687682"/>
              <a:ext cx="2447681" cy="1686051"/>
            </a:xfrm>
            <a:prstGeom prst="rect">
              <a:avLst/>
            </a:prstGeom>
            <a:noFill/>
          </p:spPr>
          <p:txBody>
            <a:bodyPr wrap="square" rtlCol="0">
              <a:spAutoFit/>
              <a:scene3d>
                <a:camera prst="orthographicFront"/>
                <a:lightRig rig="threePt" dir="t"/>
              </a:scene3d>
              <a:sp3d contourW="12700"/>
            </a:bodyPr>
            <a:lstStyle/>
            <a:p>
              <a:pPr>
                <a:lnSpc>
                  <a:spcPct val="150000"/>
                </a:lnSpc>
              </a:pPr>
              <a:r>
                <a:rPr lang="zh-CN" altLang="en-US" sz="1600" dirty="0">
                  <a:latin typeface="微软雅黑" panose="020B0503020204020204" pitchFamily="34" charset="-122"/>
                  <a:ea typeface="微软雅黑" panose="020B0503020204020204" pitchFamily="34" charset="-122"/>
                </a:rPr>
                <a:t>利用张正友标定方法确定了相机内参、外参和畸变参数。该方法具有对设备要求不高、操作简便等特点，比自标定方法精度更高，符合本系统的标定要求。</a:t>
              </a:r>
              <a:endParaRPr lang="en-US" altLang="zh-CN" sz="1600" dirty="0">
                <a:latin typeface="微软雅黑" panose="020B0503020204020204" pitchFamily="34" charset="-122"/>
                <a:ea typeface="微软雅黑" panose="020B0503020204020204" pitchFamily="34" charset="-122"/>
              </a:endParaRPr>
            </a:p>
          </p:txBody>
        </p:sp>
      </p:grpSp>
      <p:grpSp>
        <p:nvGrpSpPr>
          <p:cNvPr id="28" name="组合 27"/>
          <p:cNvGrpSpPr/>
          <p:nvPr/>
        </p:nvGrpSpPr>
        <p:grpSpPr>
          <a:xfrm>
            <a:off x="558764" y="3112625"/>
            <a:ext cx="4174601" cy="2300557"/>
            <a:chOff x="1626835" y="2327403"/>
            <a:chExt cx="2492110" cy="2046328"/>
          </a:xfrm>
        </p:grpSpPr>
        <p:sp>
          <p:nvSpPr>
            <p:cNvPr id="29" name="文本框 28"/>
            <p:cNvSpPr txBox="1"/>
            <p:nvPr/>
          </p:nvSpPr>
          <p:spPr>
            <a:xfrm>
              <a:off x="1749066" y="2327403"/>
              <a:ext cx="2133781" cy="516846"/>
            </a:xfrm>
            <a:prstGeom prst="rect">
              <a:avLst/>
            </a:prstGeom>
            <a:noFill/>
          </p:spPr>
          <p:txBody>
            <a:bodyPr wrap="square" rtlCol="0">
              <a:spAutoFit/>
              <a:scene3d>
                <a:camera prst="orthographicFront"/>
                <a:lightRig rig="threePt" dir="t"/>
              </a:scene3d>
              <a:sp3d contourW="12700"/>
            </a:bodyPr>
            <a:lstStyle/>
            <a:p>
              <a:pPr algn="ctr">
                <a:lnSpc>
                  <a:spcPct val="150000"/>
                </a:lnSpc>
              </a:pPr>
              <a:r>
                <a:rPr lang="zh-CN" altLang="en-US" sz="2400" b="1" dirty="0">
                  <a:solidFill>
                    <a:schemeClr val="tx1">
                      <a:lumMod val="75000"/>
                      <a:lumOff val="25000"/>
                    </a:schemeClr>
                  </a:solidFill>
                  <a:latin typeface="微软雅黑" panose="020B0503020204020204" pitchFamily="34" charset="-122"/>
                  <a:ea typeface="微软雅黑" panose="020B0503020204020204" pitchFamily="34" charset="-122"/>
                </a:rPr>
                <a:t>单目相机标定</a:t>
              </a:r>
            </a:p>
          </p:txBody>
        </p:sp>
        <p:sp>
          <p:nvSpPr>
            <p:cNvPr id="30" name="文本框 29"/>
            <p:cNvSpPr txBox="1"/>
            <p:nvPr/>
          </p:nvSpPr>
          <p:spPr>
            <a:xfrm>
              <a:off x="1626835" y="2687681"/>
              <a:ext cx="2492110" cy="1686050"/>
            </a:xfrm>
            <a:prstGeom prst="rect">
              <a:avLst/>
            </a:prstGeom>
            <a:noFill/>
          </p:spPr>
          <p:txBody>
            <a:bodyPr wrap="square" rtlCol="0">
              <a:spAutoFit/>
              <a:scene3d>
                <a:camera prst="orthographicFront"/>
                <a:lightRig rig="threePt" dir="t"/>
              </a:scene3d>
              <a:sp3d contourW="12700"/>
            </a:bodyPr>
            <a:lstStyle/>
            <a:p>
              <a:pPr>
                <a:lnSpc>
                  <a:spcPct val="150000"/>
                </a:lnSpc>
              </a:pPr>
              <a:r>
                <a:rPr lang="zh-CN" altLang="en-US" sz="1600" dirty="0">
                  <a:latin typeface="微软雅黑" panose="020B0503020204020204" pitchFamily="34" charset="-122"/>
                  <a:ea typeface="微软雅黑" panose="020B0503020204020204" pitchFamily="34" charset="-122"/>
                </a:rPr>
                <a:t>使用 </a:t>
              </a:r>
              <a:r>
                <a:rPr lang="en-US" altLang="zh-CN" sz="1600" dirty="0" err="1">
                  <a:latin typeface="微软雅黑" panose="020B0503020204020204" pitchFamily="34" charset="-122"/>
                  <a:ea typeface="微软雅黑" panose="020B0503020204020204" pitchFamily="34" charset="-122"/>
                </a:rPr>
                <a:t>Matlab</a:t>
              </a:r>
              <a:r>
                <a:rPr lang="zh-CN" altLang="en-US" sz="1600" dirty="0">
                  <a:latin typeface="微软雅黑" panose="020B0503020204020204" pitchFamily="34" charset="-122"/>
                  <a:ea typeface="微软雅黑" panose="020B0503020204020204" pitchFamily="34" charset="-122"/>
                </a:rPr>
                <a:t>的 </a:t>
              </a:r>
              <a:r>
                <a:rPr lang="en-US" altLang="zh-CN" sz="1600" dirty="0">
                  <a:latin typeface="微软雅黑" panose="020B0503020204020204" pitchFamily="34" charset="-122"/>
                  <a:ea typeface="微软雅黑" panose="020B0503020204020204" pitchFamily="34" charset="-122"/>
                </a:rPr>
                <a:t>toolbox </a:t>
              </a:r>
              <a:r>
                <a:rPr lang="en-US" altLang="zh-CN" sz="1600" dirty="0" err="1">
                  <a:latin typeface="微软雅黑" panose="020B0503020204020204" pitchFamily="34" charset="-122"/>
                  <a:ea typeface="微软雅黑" panose="020B0503020204020204" pitchFamily="34" charset="-122"/>
                </a:rPr>
                <a:t>calib</a:t>
              </a:r>
              <a:r>
                <a:rPr lang="zh-CN" altLang="en-US" sz="1600" dirty="0">
                  <a:latin typeface="微软雅黑" panose="020B0503020204020204" pitchFamily="34" charset="-122"/>
                  <a:ea typeface="微软雅黑" panose="020B0503020204020204" pitchFamily="34" charset="-122"/>
                </a:rPr>
                <a:t>相机标定库，运行 </a:t>
              </a:r>
              <a:r>
                <a:rPr lang="en-US" altLang="zh-CN" sz="1600" dirty="0" err="1">
                  <a:latin typeface="微软雅黑" panose="020B0503020204020204" pitchFamily="34" charset="-122"/>
                  <a:ea typeface="微软雅黑" panose="020B0503020204020204" pitchFamily="34" charset="-122"/>
                </a:rPr>
                <a:t>calib</a:t>
              </a:r>
              <a:r>
                <a:rPr lang="en-US" altLang="zh-CN" sz="1600" dirty="0">
                  <a:latin typeface="微软雅黑" panose="020B0503020204020204" pitchFamily="34" charset="-122"/>
                  <a:ea typeface="微软雅黑" panose="020B0503020204020204" pitchFamily="34" charset="-122"/>
                </a:rPr>
                <a:t> </a:t>
              </a:r>
              <a:r>
                <a:rPr lang="en-US" altLang="zh-CN" sz="1600" dirty="0" err="1">
                  <a:latin typeface="微软雅黑" panose="020B0503020204020204" pitchFamily="34" charset="-122"/>
                  <a:ea typeface="微软雅黑" panose="020B0503020204020204" pitchFamily="34" charset="-122"/>
                </a:rPr>
                <a:t>gui</a:t>
              </a:r>
              <a:r>
                <a:rPr lang="zh-CN" altLang="en-US" sz="1600" dirty="0">
                  <a:latin typeface="微软雅黑" panose="020B0503020204020204" pitchFamily="34" charset="-122"/>
                  <a:ea typeface="微软雅黑" panose="020B0503020204020204" pitchFamily="34" charset="-122"/>
                </a:rPr>
                <a:t>指令，导入采集的靶标图像，检测每张图像中的特征点，从而求出相机的内、外参数和畸变参数。</a:t>
              </a:r>
              <a:endParaRPr lang="en-US" altLang="zh-CN" sz="1600" dirty="0">
                <a:latin typeface="微软雅黑" panose="020B0503020204020204" pitchFamily="34" charset="-122"/>
                <a:ea typeface="微软雅黑" panose="020B0503020204020204" pitchFamily="34" charset="-122"/>
              </a:endParaRPr>
            </a:p>
          </p:txBody>
        </p:sp>
      </p:grpSp>
      <p:grpSp>
        <p:nvGrpSpPr>
          <p:cNvPr id="31" name="组合 30"/>
          <p:cNvGrpSpPr/>
          <p:nvPr/>
        </p:nvGrpSpPr>
        <p:grpSpPr>
          <a:xfrm>
            <a:off x="594875" y="4853380"/>
            <a:ext cx="3995307" cy="2303496"/>
            <a:chOff x="1626835" y="2324789"/>
            <a:chExt cx="2492110" cy="2048940"/>
          </a:xfrm>
        </p:grpSpPr>
        <p:sp>
          <p:nvSpPr>
            <p:cNvPr id="32" name="文本框 31"/>
            <p:cNvSpPr txBox="1"/>
            <p:nvPr/>
          </p:nvSpPr>
          <p:spPr>
            <a:xfrm>
              <a:off x="1732026" y="2324789"/>
              <a:ext cx="2133781" cy="516845"/>
            </a:xfrm>
            <a:prstGeom prst="rect">
              <a:avLst/>
            </a:prstGeom>
            <a:noFill/>
          </p:spPr>
          <p:txBody>
            <a:bodyPr wrap="square" rtlCol="0">
              <a:spAutoFit/>
              <a:scene3d>
                <a:camera prst="orthographicFront"/>
                <a:lightRig rig="threePt" dir="t"/>
              </a:scene3d>
              <a:sp3d contourW="12700"/>
            </a:bodyPr>
            <a:lstStyle/>
            <a:p>
              <a:pPr algn="ctr">
                <a:lnSpc>
                  <a:spcPct val="150000"/>
                </a:lnSpc>
              </a:pPr>
              <a:r>
                <a:rPr lang="zh-CN" altLang="en-US" sz="2400" b="1" dirty="0">
                  <a:solidFill>
                    <a:schemeClr val="tx1">
                      <a:lumMod val="75000"/>
                      <a:lumOff val="25000"/>
                    </a:schemeClr>
                  </a:solidFill>
                  <a:latin typeface="微软雅黑" panose="020B0503020204020204" pitchFamily="34" charset="-122"/>
                  <a:ea typeface="微软雅黑" panose="020B0503020204020204" pitchFamily="34" charset="-122"/>
                </a:rPr>
                <a:t>双目相机标定</a:t>
              </a:r>
            </a:p>
          </p:txBody>
        </p:sp>
        <p:sp>
          <p:nvSpPr>
            <p:cNvPr id="33" name="文本框 32"/>
            <p:cNvSpPr txBox="1"/>
            <p:nvPr/>
          </p:nvSpPr>
          <p:spPr>
            <a:xfrm>
              <a:off x="1626835" y="2687681"/>
              <a:ext cx="2492110" cy="1686048"/>
            </a:xfrm>
            <a:prstGeom prst="rect">
              <a:avLst/>
            </a:prstGeom>
            <a:noFill/>
          </p:spPr>
          <p:txBody>
            <a:bodyPr wrap="square" rtlCol="0">
              <a:spAutoFit/>
              <a:scene3d>
                <a:camera prst="orthographicFront"/>
                <a:lightRig rig="threePt" dir="t"/>
              </a:scene3d>
              <a:sp3d contourW="12700"/>
            </a:bodyPr>
            <a:lstStyle/>
            <a:p>
              <a:pPr>
                <a:lnSpc>
                  <a:spcPct val="150000"/>
                </a:lnSpc>
              </a:pPr>
              <a:r>
                <a:rPr lang="zh-CN" altLang="en-US" sz="1600" dirty="0">
                  <a:latin typeface="微软雅黑" panose="020B0503020204020204" pitchFamily="34" charset="-122"/>
                  <a:ea typeface="微软雅黑" panose="020B0503020204020204" pitchFamily="34" charset="-122"/>
                </a:rPr>
                <a:t>双目相机标定前先对两个相机单目进行标定，然后利用</a:t>
              </a:r>
              <a:r>
                <a:rPr lang="en-US" altLang="zh-CN" sz="1600" dirty="0">
                  <a:latin typeface="微软雅黑" panose="020B0503020204020204" pitchFamily="34" charset="-122"/>
                  <a:ea typeface="微软雅黑" panose="020B0503020204020204" pitchFamily="34" charset="-122"/>
                </a:rPr>
                <a:t>OpenCV4</a:t>
              </a:r>
              <a:r>
                <a:rPr lang="zh-CN" altLang="en-US" sz="1600" dirty="0">
                  <a:latin typeface="微软雅黑" panose="020B0503020204020204" pitchFamily="34" charset="-122"/>
                  <a:ea typeface="微软雅黑" panose="020B0503020204020204" pitchFamily="34" charset="-122"/>
                </a:rPr>
                <a:t>提供的函数</a:t>
              </a:r>
              <a:r>
                <a:rPr lang="en-US" altLang="zh-CN" sz="1600" dirty="0" err="1">
                  <a:latin typeface="微软雅黑" panose="020B0503020204020204" pitchFamily="34" charset="-122"/>
                  <a:ea typeface="微软雅黑" panose="020B0503020204020204" pitchFamily="34" charset="-122"/>
                </a:rPr>
                <a:t>stereoCalibrate</a:t>
              </a:r>
              <a:r>
                <a:rPr lang="en-US" altLang="zh-CN" sz="1600" dirty="0">
                  <a:latin typeface="微软雅黑" panose="020B0503020204020204" pitchFamily="34" charset="-122"/>
                  <a:ea typeface="微软雅黑" panose="020B0503020204020204" pitchFamily="34" charset="-122"/>
                </a:rPr>
                <a:t>()</a:t>
              </a:r>
              <a:r>
                <a:rPr lang="zh-CN" altLang="en-US" sz="1600" dirty="0">
                  <a:latin typeface="微软雅黑" panose="020B0503020204020204" pitchFamily="34" charset="-122"/>
                  <a:ea typeface="微软雅黑" panose="020B0503020204020204" pitchFamily="34" charset="-122"/>
                </a:rPr>
                <a:t>进行标定，计算两个相机之间的旋转量和平移量。</a:t>
              </a:r>
              <a:endParaRPr lang="en-US" altLang="zh-CN" sz="1600" dirty="0">
                <a:latin typeface="微软雅黑" panose="020B0503020204020204" pitchFamily="34" charset="-122"/>
                <a:ea typeface="微软雅黑" panose="020B0503020204020204" pitchFamily="34" charset="-122"/>
              </a:endParaRPr>
            </a:p>
          </p:txBody>
        </p:sp>
      </p:grpSp>
      <p:pic>
        <p:nvPicPr>
          <p:cNvPr id="43" name="图片 42" descr="图形用户界面, 应用程序&#10;&#10;描述已自动生成">
            <a:extLst>
              <a:ext uri="{FF2B5EF4-FFF2-40B4-BE49-F238E27FC236}">
                <a16:creationId xmlns:a16="http://schemas.microsoft.com/office/drawing/2014/main" id="{9C3DD0E0-8953-4D3F-B44C-19B06AE5743D}"/>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5459398" y="2448768"/>
            <a:ext cx="6007035" cy="3466766"/>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74764387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图片 7"/>
          <p:cNvPicPr>
            <a:picLocks noChangeAspect="1"/>
          </p:cNvPicPr>
          <p:nvPr/>
        </p:nvPicPr>
        <p:blipFill rotWithShape="1">
          <a:blip r:embed="rId5" cstate="print">
            <a:extLst>
              <a:ext uri="{28A0092B-C50C-407E-A947-70E740481C1C}">
                <a14:useLocalDpi xmlns:a14="http://schemas.microsoft.com/office/drawing/2010/main" val="0"/>
              </a:ext>
            </a:extLst>
          </a:blip>
          <a:srcRect l="19581" t="59344" r="52273" b="12329"/>
          <a:stretch/>
        </p:blipFill>
        <p:spPr>
          <a:xfrm>
            <a:off x="-1" y="-529388"/>
            <a:ext cx="5101389" cy="2518610"/>
          </a:xfrm>
          <a:custGeom>
            <a:avLst/>
            <a:gdLst>
              <a:gd name="connsiteX0" fmla="*/ 0 w 11861442"/>
              <a:gd name="connsiteY0" fmla="*/ 0 h 6767848"/>
              <a:gd name="connsiteX1" fmla="*/ 11861442 w 11861442"/>
              <a:gd name="connsiteY1" fmla="*/ 0 h 6767848"/>
              <a:gd name="connsiteX2" fmla="*/ 11861442 w 11861442"/>
              <a:gd name="connsiteY2" fmla="*/ 6767848 h 6767848"/>
              <a:gd name="connsiteX3" fmla="*/ 0 w 11861442"/>
              <a:gd name="connsiteY3" fmla="*/ 6767848 h 6767848"/>
            </a:gdLst>
            <a:ahLst/>
            <a:cxnLst>
              <a:cxn ang="0">
                <a:pos x="connsiteX0" y="connsiteY0"/>
              </a:cxn>
              <a:cxn ang="0">
                <a:pos x="connsiteX1" y="connsiteY1"/>
              </a:cxn>
              <a:cxn ang="0">
                <a:pos x="connsiteX2" y="connsiteY2"/>
              </a:cxn>
              <a:cxn ang="0">
                <a:pos x="connsiteX3" y="connsiteY3"/>
              </a:cxn>
            </a:cxnLst>
            <a:rect l="l" t="t" r="r" b="b"/>
            <a:pathLst>
              <a:path w="11861442" h="6767848">
                <a:moveTo>
                  <a:pt x="0" y="0"/>
                </a:moveTo>
                <a:lnTo>
                  <a:pt x="11861442" y="0"/>
                </a:lnTo>
                <a:lnTo>
                  <a:pt x="11861442" y="6767848"/>
                </a:lnTo>
                <a:lnTo>
                  <a:pt x="0" y="6767848"/>
                </a:lnTo>
                <a:close/>
              </a:path>
            </a:pathLst>
          </a:custGeom>
        </p:spPr>
      </p:pic>
      <p:pic>
        <p:nvPicPr>
          <p:cNvPr id="9" name="图片 8"/>
          <p:cNvPicPr>
            <a:picLocks noChangeAspect="1"/>
          </p:cNvPicPr>
          <p:nvPr/>
        </p:nvPicPr>
        <p:blipFill rotWithShape="1">
          <a:blip r:embed="rId5" cstate="print">
            <a:extLst>
              <a:ext uri="{28A0092B-C50C-407E-A947-70E740481C1C}">
                <a14:useLocalDpi xmlns:a14="http://schemas.microsoft.com/office/drawing/2010/main" val="0"/>
              </a:ext>
            </a:extLst>
          </a:blip>
          <a:srcRect l="38035" t="68185" r="52273" b="12329"/>
          <a:stretch/>
        </p:blipFill>
        <p:spPr>
          <a:xfrm flipH="1">
            <a:off x="5101386" y="0"/>
            <a:ext cx="7090613" cy="1989222"/>
          </a:xfrm>
          <a:custGeom>
            <a:avLst/>
            <a:gdLst>
              <a:gd name="connsiteX0" fmla="*/ 0 w 11861442"/>
              <a:gd name="connsiteY0" fmla="*/ 0 h 6767848"/>
              <a:gd name="connsiteX1" fmla="*/ 11861442 w 11861442"/>
              <a:gd name="connsiteY1" fmla="*/ 0 h 6767848"/>
              <a:gd name="connsiteX2" fmla="*/ 11861442 w 11861442"/>
              <a:gd name="connsiteY2" fmla="*/ 6767848 h 6767848"/>
              <a:gd name="connsiteX3" fmla="*/ 0 w 11861442"/>
              <a:gd name="connsiteY3" fmla="*/ 6767848 h 6767848"/>
            </a:gdLst>
            <a:ahLst/>
            <a:cxnLst>
              <a:cxn ang="0">
                <a:pos x="connsiteX0" y="connsiteY0"/>
              </a:cxn>
              <a:cxn ang="0">
                <a:pos x="connsiteX1" y="connsiteY1"/>
              </a:cxn>
              <a:cxn ang="0">
                <a:pos x="connsiteX2" y="connsiteY2"/>
              </a:cxn>
              <a:cxn ang="0">
                <a:pos x="connsiteX3" y="connsiteY3"/>
              </a:cxn>
            </a:cxnLst>
            <a:rect l="l" t="t" r="r" b="b"/>
            <a:pathLst>
              <a:path w="11861442" h="6767848">
                <a:moveTo>
                  <a:pt x="0" y="0"/>
                </a:moveTo>
                <a:lnTo>
                  <a:pt x="11861442" y="0"/>
                </a:lnTo>
                <a:lnTo>
                  <a:pt x="11861442" y="6767848"/>
                </a:lnTo>
                <a:lnTo>
                  <a:pt x="0" y="6767848"/>
                </a:lnTo>
                <a:close/>
              </a:path>
            </a:pathLst>
          </a:custGeom>
        </p:spPr>
      </p:pic>
      <p:sp>
        <p:nvSpPr>
          <p:cNvPr id="10" name="文本框 9"/>
          <p:cNvSpPr txBox="1"/>
          <p:nvPr/>
        </p:nvSpPr>
        <p:spPr>
          <a:xfrm>
            <a:off x="3828182" y="398824"/>
            <a:ext cx="3262432" cy="1015663"/>
          </a:xfrm>
          <a:prstGeom prst="rect">
            <a:avLst/>
          </a:prstGeom>
          <a:noFill/>
        </p:spPr>
        <p:txBody>
          <a:bodyPr wrap="none" rtlCol="0">
            <a:spAutoFit/>
          </a:bodyPr>
          <a:lstStyle/>
          <a:p>
            <a:r>
              <a:rPr lang="zh-CN" altLang="en-US" sz="6000" b="1" dirty="0">
                <a:solidFill>
                  <a:srgbClr val="B28247"/>
                </a:solidFill>
                <a:latin typeface="张海山锐线体2.0" panose="02000000000000000000" pitchFamily="2" charset="-122"/>
                <a:ea typeface="张海山锐线体2.0" panose="02000000000000000000" pitchFamily="2" charset="-122"/>
              </a:rPr>
              <a:t>项目成果</a:t>
            </a:r>
          </a:p>
        </p:txBody>
      </p:sp>
      <p:sp>
        <p:nvSpPr>
          <p:cNvPr id="11" name="矩形 10"/>
          <p:cNvSpPr/>
          <p:nvPr/>
        </p:nvSpPr>
        <p:spPr>
          <a:xfrm>
            <a:off x="1802874" y="-1507957"/>
            <a:ext cx="1267940" cy="1245453"/>
          </a:xfrm>
          <a:prstGeom prst="rect">
            <a:avLst/>
          </a:prstGeom>
          <a:solidFill>
            <a:srgbClr val="B2824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矩形 11"/>
          <p:cNvSpPr/>
          <p:nvPr/>
        </p:nvSpPr>
        <p:spPr>
          <a:xfrm>
            <a:off x="3070814" y="-1507958"/>
            <a:ext cx="1267940" cy="1245453"/>
          </a:xfrm>
          <a:prstGeom prst="rect">
            <a:avLst/>
          </a:prstGeom>
          <a:solidFill>
            <a:srgbClr val="1E212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32" name="视频动态识别">
            <a:hlinkClick r:id="" action="ppaction://media"/>
            <a:extLst>
              <a:ext uri="{FF2B5EF4-FFF2-40B4-BE49-F238E27FC236}">
                <a16:creationId xmlns:a16="http://schemas.microsoft.com/office/drawing/2014/main" id="{FD1BD9C1-4B92-4189-8AAE-BBB1CBA9F317}"/>
              </a:ext>
            </a:extLst>
          </p:cNvPr>
          <p:cNvPicPr>
            <a:picLocks noChangeAspect="1"/>
          </p:cNvPicPr>
          <p:nvPr>
            <a:videoFile r:link="rId2"/>
            <p:extLst>
              <p:ext uri="{DAA4B4D4-6D71-4841-9C94-3DE7FCFB9230}">
                <p14:media xmlns:p14="http://schemas.microsoft.com/office/powerpoint/2010/main" r:embed="rId1"/>
              </p:ext>
            </p:extLst>
          </p:nvPr>
        </p:nvPicPr>
        <p:blipFill>
          <a:blip r:embed="rId6"/>
          <a:stretch>
            <a:fillRect/>
          </a:stretch>
        </p:blipFill>
        <p:spPr>
          <a:xfrm>
            <a:off x="4108286" y="2311107"/>
            <a:ext cx="7613741" cy="4081811"/>
          </a:xfrm>
          <a:prstGeom prst="rect">
            <a:avLst/>
          </a:prstGeom>
        </p:spPr>
      </p:pic>
      <p:sp>
        <p:nvSpPr>
          <p:cNvPr id="33" name="矩形: 圆角 1">
            <a:extLst>
              <a:ext uri="{FF2B5EF4-FFF2-40B4-BE49-F238E27FC236}">
                <a16:creationId xmlns:a16="http://schemas.microsoft.com/office/drawing/2014/main" id="{E37A9C2A-55D8-417F-B33D-47618816B378}"/>
              </a:ext>
            </a:extLst>
          </p:cNvPr>
          <p:cNvSpPr/>
          <p:nvPr/>
        </p:nvSpPr>
        <p:spPr>
          <a:xfrm>
            <a:off x="489848" y="2967791"/>
            <a:ext cx="3493121" cy="2508660"/>
          </a:xfrm>
          <a:prstGeom prst="roundRect">
            <a:avLst>
              <a:gd name="adj" fmla="val 1956"/>
            </a:avLst>
          </a:prstGeom>
          <a:noFill/>
          <a:ln>
            <a:solidFill>
              <a:srgbClr val="B28247"/>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矩形: 圆角 2">
            <a:extLst>
              <a:ext uri="{FF2B5EF4-FFF2-40B4-BE49-F238E27FC236}">
                <a16:creationId xmlns:a16="http://schemas.microsoft.com/office/drawing/2014/main" id="{9AFF4B36-B0CD-483B-944A-ED8A12075ABB}"/>
              </a:ext>
            </a:extLst>
          </p:cNvPr>
          <p:cNvSpPr/>
          <p:nvPr/>
        </p:nvSpPr>
        <p:spPr>
          <a:xfrm>
            <a:off x="489848" y="2651970"/>
            <a:ext cx="3493121" cy="631640"/>
          </a:xfrm>
          <a:prstGeom prst="roundRect">
            <a:avLst>
              <a:gd name="adj" fmla="val 6733"/>
            </a:avLst>
          </a:prstGeom>
          <a:solidFill>
            <a:srgbClr val="B28247"/>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p>
        </p:txBody>
      </p:sp>
      <p:sp>
        <p:nvSpPr>
          <p:cNvPr id="35" name="矩形: 圆角 9">
            <a:extLst>
              <a:ext uri="{FF2B5EF4-FFF2-40B4-BE49-F238E27FC236}">
                <a16:creationId xmlns:a16="http://schemas.microsoft.com/office/drawing/2014/main" id="{07982DC2-7D66-4A84-9B1D-801C2E8FCC1F}"/>
              </a:ext>
            </a:extLst>
          </p:cNvPr>
          <p:cNvSpPr/>
          <p:nvPr/>
        </p:nvSpPr>
        <p:spPr>
          <a:xfrm>
            <a:off x="490075" y="3864003"/>
            <a:ext cx="1132116" cy="1132116"/>
          </a:xfrm>
          <a:prstGeom prst="roundRect">
            <a:avLst>
              <a:gd name="adj" fmla="val 3847"/>
            </a:avLst>
          </a:prstGeom>
          <a:solidFill>
            <a:srgbClr val="1E212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p>
        </p:txBody>
      </p:sp>
      <p:sp>
        <p:nvSpPr>
          <p:cNvPr id="36" name="矩形 35">
            <a:extLst>
              <a:ext uri="{FF2B5EF4-FFF2-40B4-BE49-F238E27FC236}">
                <a16:creationId xmlns:a16="http://schemas.microsoft.com/office/drawing/2014/main" id="{A1D1991F-1813-4254-B4F2-C85D7266269F}"/>
              </a:ext>
            </a:extLst>
          </p:cNvPr>
          <p:cNvSpPr/>
          <p:nvPr/>
        </p:nvSpPr>
        <p:spPr>
          <a:xfrm>
            <a:off x="1728482" y="3745369"/>
            <a:ext cx="2317146" cy="1341521"/>
          </a:xfrm>
          <a:prstGeom prst="rect">
            <a:avLst/>
          </a:prstGeom>
        </p:spPr>
        <p:txBody>
          <a:bodyPr wrap="square">
            <a:spAutoFit/>
            <a:scene3d>
              <a:camera prst="orthographicFront"/>
              <a:lightRig rig="threePt" dir="t"/>
            </a:scene3d>
            <a:sp3d contourW="12700"/>
          </a:bodyPr>
          <a:lstStyle/>
          <a:p>
            <a:pPr>
              <a:lnSpc>
                <a:spcPct val="130000"/>
              </a:lnSpc>
            </a:pPr>
            <a:r>
              <a:rPr lang="zh-CN" altLang="en-US" sz="1600" dirty="0">
                <a:latin typeface="微软雅黑" pitchFamily="34" charset="-122"/>
                <a:ea typeface="微软雅黑" pitchFamily="34" charset="-122"/>
              </a:rPr>
              <a:t>实现对带有人眼视频的动态灰度处理，虹膜、瞳孔边缘的检测，人眼的椭圆拟合</a:t>
            </a:r>
          </a:p>
        </p:txBody>
      </p:sp>
      <p:sp>
        <p:nvSpPr>
          <p:cNvPr id="37" name="矩形 36">
            <a:extLst>
              <a:ext uri="{FF2B5EF4-FFF2-40B4-BE49-F238E27FC236}">
                <a16:creationId xmlns:a16="http://schemas.microsoft.com/office/drawing/2014/main" id="{EC0F6B87-F4E0-44A1-B884-7C0CF3B638F5}"/>
              </a:ext>
            </a:extLst>
          </p:cNvPr>
          <p:cNvSpPr/>
          <p:nvPr/>
        </p:nvSpPr>
        <p:spPr>
          <a:xfrm>
            <a:off x="1095223" y="2784379"/>
            <a:ext cx="2301875" cy="369332"/>
          </a:xfrm>
          <a:prstGeom prst="rect">
            <a:avLst/>
          </a:prstGeom>
        </p:spPr>
        <p:txBody>
          <a:bodyPr wrap="square">
            <a:spAutoFit/>
            <a:scene3d>
              <a:camera prst="orthographicFront"/>
              <a:lightRig rig="threePt" dir="t"/>
            </a:scene3d>
            <a:sp3d contourW="12700"/>
          </a:bodyPr>
          <a:lstStyle/>
          <a:p>
            <a:pPr algn="ctr"/>
            <a:r>
              <a:rPr lang="zh-CN" altLang="en-US" b="1" dirty="0">
                <a:solidFill>
                  <a:schemeClr val="bg1"/>
                </a:solidFill>
                <a:latin typeface="Century Gothic" panose="020B0502020202020204" pitchFamily="34" charset="0"/>
              </a:rPr>
              <a:t>视频实时检测</a:t>
            </a:r>
          </a:p>
        </p:txBody>
      </p:sp>
      <p:sp>
        <p:nvSpPr>
          <p:cNvPr id="38" name="矩形 37">
            <a:extLst>
              <a:ext uri="{FF2B5EF4-FFF2-40B4-BE49-F238E27FC236}">
                <a16:creationId xmlns:a16="http://schemas.microsoft.com/office/drawing/2014/main" id="{3AB1E82A-303A-4A12-A857-23ABB5492496}"/>
              </a:ext>
            </a:extLst>
          </p:cNvPr>
          <p:cNvSpPr/>
          <p:nvPr/>
        </p:nvSpPr>
        <p:spPr>
          <a:xfrm>
            <a:off x="387198" y="4154520"/>
            <a:ext cx="1279525" cy="523220"/>
          </a:xfrm>
          <a:prstGeom prst="rect">
            <a:avLst/>
          </a:prstGeom>
        </p:spPr>
        <p:txBody>
          <a:bodyPr wrap="square">
            <a:spAutoFit/>
            <a:scene3d>
              <a:camera prst="orthographicFront"/>
              <a:lightRig rig="threePt" dir="t"/>
            </a:scene3d>
            <a:sp3d contourW="12700"/>
          </a:bodyPr>
          <a:lstStyle/>
          <a:p>
            <a:pPr algn="ctr"/>
            <a:r>
              <a:rPr lang="en-US" altLang="zh-CN" sz="2800" b="1" dirty="0">
                <a:solidFill>
                  <a:schemeClr val="bg1"/>
                </a:solidFill>
                <a:latin typeface="Century Gothic" panose="020B0502020202020204" pitchFamily="34" charset="0"/>
              </a:rPr>
              <a:t>82%</a:t>
            </a:r>
            <a:endParaRPr lang="zh-CN" altLang="en-US" sz="2800" b="1" dirty="0">
              <a:solidFill>
                <a:schemeClr val="bg1"/>
              </a:solidFill>
              <a:latin typeface="Century Gothic" panose="020B0502020202020204" pitchFamily="34" charset="0"/>
            </a:endParaRPr>
          </a:p>
        </p:txBody>
      </p:sp>
    </p:spTree>
    <p:extLst>
      <p:ext uri="{BB962C8B-B14F-4D97-AF65-F5344CB8AC3E}">
        <p14:creationId xmlns:p14="http://schemas.microsoft.com/office/powerpoint/2010/main" val="21339729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48640" fill="hold"/>
                                        <p:tgtEl>
                                          <p:spTgt spid="32"/>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32"/>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32"/>
                                        </p:tgtEl>
                                      </p:cBhvr>
                                    </p:cmd>
                                  </p:childTnLst>
                                </p:cTn>
                              </p:par>
                            </p:childTnLst>
                          </p:cTn>
                        </p:par>
                      </p:childTnLst>
                    </p:cTn>
                  </p:par>
                </p:childTnLst>
              </p:cTn>
              <p:nextCondLst>
                <p:cond evt="onClick" delay="0">
                  <p:tgtEl>
                    <p:spTgt spid="32"/>
                  </p:tgtEl>
                </p:cond>
              </p:nextCondLst>
            </p:seq>
            <p:video>
              <p:cMediaNode vol="80000">
                <p:cTn id="12" fill="hold" display="0">
                  <p:stCondLst>
                    <p:cond delay="indefinite"/>
                  </p:stCondLst>
                </p:cTn>
                <p:tgtEl>
                  <p:spTgt spid="32"/>
                </p:tgtEl>
              </p:cMediaNode>
            </p:vide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图片 7"/>
          <p:cNvPicPr>
            <a:picLocks noChangeAspect="1"/>
          </p:cNvPicPr>
          <p:nvPr/>
        </p:nvPicPr>
        <p:blipFill rotWithShape="1">
          <a:blip r:embed="rId3" cstate="print">
            <a:extLst>
              <a:ext uri="{28A0092B-C50C-407E-A947-70E740481C1C}">
                <a14:useLocalDpi xmlns:a14="http://schemas.microsoft.com/office/drawing/2010/main" val="0"/>
              </a:ext>
            </a:extLst>
          </a:blip>
          <a:srcRect l="19581" t="59344" r="52273" b="12329"/>
          <a:stretch/>
        </p:blipFill>
        <p:spPr>
          <a:xfrm>
            <a:off x="-1" y="-529388"/>
            <a:ext cx="5101389" cy="2518610"/>
          </a:xfrm>
          <a:custGeom>
            <a:avLst/>
            <a:gdLst>
              <a:gd name="connsiteX0" fmla="*/ 0 w 11861442"/>
              <a:gd name="connsiteY0" fmla="*/ 0 h 6767848"/>
              <a:gd name="connsiteX1" fmla="*/ 11861442 w 11861442"/>
              <a:gd name="connsiteY1" fmla="*/ 0 h 6767848"/>
              <a:gd name="connsiteX2" fmla="*/ 11861442 w 11861442"/>
              <a:gd name="connsiteY2" fmla="*/ 6767848 h 6767848"/>
              <a:gd name="connsiteX3" fmla="*/ 0 w 11861442"/>
              <a:gd name="connsiteY3" fmla="*/ 6767848 h 6767848"/>
            </a:gdLst>
            <a:ahLst/>
            <a:cxnLst>
              <a:cxn ang="0">
                <a:pos x="connsiteX0" y="connsiteY0"/>
              </a:cxn>
              <a:cxn ang="0">
                <a:pos x="connsiteX1" y="connsiteY1"/>
              </a:cxn>
              <a:cxn ang="0">
                <a:pos x="connsiteX2" y="connsiteY2"/>
              </a:cxn>
              <a:cxn ang="0">
                <a:pos x="connsiteX3" y="connsiteY3"/>
              </a:cxn>
            </a:cxnLst>
            <a:rect l="l" t="t" r="r" b="b"/>
            <a:pathLst>
              <a:path w="11861442" h="6767848">
                <a:moveTo>
                  <a:pt x="0" y="0"/>
                </a:moveTo>
                <a:lnTo>
                  <a:pt x="11861442" y="0"/>
                </a:lnTo>
                <a:lnTo>
                  <a:pt x="11861442" y="6767848"/>
                </a:lnTo>
                <a:lnTo>
                  <a:pt x="0" y="6767848"/>
                </a:lnTo>
                <a:close/>
              </a:path>
            </a:pathLst>
          </a:custGeom>
        </p:spPr>
      </p:pic>
      <p:pic>
        <p:nvPicPr>
          <p:cNvPr id="9" name="图片 8"/>
          <p:cNvPicPr>
            <a:picLocks noChangeAspect="1"/>
          </p:cNvPicPr>
          <p:nvPr/>
        </p:nvPicPr>
        <p:blipFill rotWithShape="1">
          <a:blip r:embed="rId3" cstate="print">
            <a:extLst>
              <a:ext uri="{28A0092B-C50C-407E-A947-70E740481C1C}">
                <a14:useLocalDpi xmlns:a14="http://schemas.microsoft.com/office/drawing/2010/main" val="0"/>
              </a:ext>
            </a:extLst>
          </a:blip>
          <a:srcRect l="38035" t="68185" r="52273" b="12329"/>
          <a:stretch/>
        </p:blipFill>
        <p:spPr>
          <a:xfrm flipH="1">
            <a:off x="5101386" y="0"/>
            <a:ext cx="7090613" cy="1989222"/>
          </a:xfrm>
          <a:custGeom>
            <a:avLst/>
            <a:gdLst>
              <a:gd name="connsiteX0" fmla="*/ 0 w 11861442"/>
              <a:gd name="connsiteY0" fmla="*/ 0 h 6767848"/>
              <a:gd name="connsiteX1" fmla="*/ 11861442 w 11861442"/>
              <a:gd name="connsiteY1" fmla="*/ 0 h 6767848"/>
              <a:gd name="connsiteX2" fmla="*/ 11861442 w 11861442"/>
              <a:gd name="connsiteY2" fmla="*/ 6767848 h 6767848"/>
              <a:gd name="connsiteX3" fmla="*/ 0 w 11861442"/>
              <a:gd name="connsiteY3" fmla="*/ 6767848 h 6767848"/>
            </a:gdLst>
            <a:ahLst/>
            <a:cxnLst>
              <a:cxn ang="0">
                <a:pos x="connsiteX0" y="connsiteY0"/>
              </a:cxn>
              <a:cxn ang="0">
                <a:pos x="connsiteX1" y="connsiteY1"/>
              </a:cxn>
              <a:cxn ang="0">
                <a:pos x="connsiteX2" y="connsiteY2"/>
              </a:cxn>
              <a:cxn ang="0">
                <a:pos x="connsiteX3" y="connsiteY3"/>
              </a:cxn>
            </a:cxnLst>
            <a:rect l="l" t="t" r="r" b="b"/>
            <a:pathLst>
              <a:path w="11861442" h="6767848">
                <a:moveTo>
                  <a:pt x="0" y="0"/>
                </a:moveTo>
                <a:lnTo>
                  <a:pt x="11861442" y="0"/>
                </a:lnTo>
                <a:lnTo>
                  <a:pt x="11861442" y="6767848"/>
                </a:lnTo>
                <a:lnTo>
                  <a:pt x="0" y="6767848"/>
                </a:lnTo>
                <a:close/>
              </a:path>
            </a:pathLst>
          </a:custGeom>
        </p:spPr>
      </p:pic>
      <p:sp>
        <p:nvSpPr>
          <p:cNvPr id="10" name="文本框 9"/>
          <p:cNvSpPr txBox="1"/>
          <p:nvPr/>
        </p:nvSpPr>
        <p:spPr>
          <a:xfrm>
            <a:off x="3828182" y="398824"/>
            <a:ext cx="3262432" cy="1015663"/>
          </a:xfrm>
          <a:prstGeom prst="rect">
            <a:avLst/>
          </a:prstGeom>
          <a:noFill/>
        </p:spPr>
        <p:txBody>
          <a:bodyPr wrap="none" rtlCol="0">
            <a:spAutoFit/>
          </a:bodyPr>
          <a:lstStyle/>
          <a:p>
            <a:r>
              <a:rPr lang="zh-CN" altLang="en-US" sz="6000" b="1">
                <a:solidFill>
                  <a:srgbClr val="B28247"/>
                </a:solidFill>
                <a:latin typeface="张海山锐线体2.0" panose="02000000000000000000" pitchFamily="2" charset="-122"/>
                <a:ea typeface="张海山锐线体2.0" panose="02000000000000000000" pitchFamily="2" charset="-122"/>
              </a:rPr>
              <a:t>项目成果</a:t>
            </a:r>
            <a:endParaRPr lang="zh-CN" altLang="en-US" sz="6000" b="1" dirty="0">
              <a:solidFill>
                <a:srgbClr val="B28247"/>
              </a:solidFill>
              <a:latin typeface="张海山锐线体2.0" panose="02000000000000000000" pitchFamily="2" charset="-122"/>
              <a:ea typeface="张海山锐线体2.0" panose="02000000000000000000" pitchFamily="2" charset="-122"/>
            </a:endParaRPr>
          </a:p>
        </p:txBody>
      </p:sp>
      <p:sp>
        <p:nvSpPr>
          <p:cNvPr id="11" name="矩形 10"/>
          <p:cNvSpPr/>
          <p:nvPr/>
        </p:nvSpPr>
        <p:spPr>
          <a:xfrm>
            <a:off x="1802874" y="-1507957"/>
            <a:ext cx="1267940" cy="1245453"/>
          </a:xfrm>
          <a:prstGeom prst="rect">
            <a:avLst/>
          </a:prstGeom>
          <a:solidFill>
            <a:srgbClr val="B2824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矩形 11"/>
          <p:cNvSpPr/>
          <p:nvPr/>
        </p:nvSpPr>
        <p:spPr>
          <a:xfrm>
            <a:off x="3070814" y="-1507958"/>
            <a:ext cx="1267940" cy="1245453"/>
          </a:xfrm>
          <a:prstGeom prst="rect">
            <a:avLst/>
          </a:prstGeom>
          <a:solidFill>
            <a:srgbClr val="1E212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矩形 35">
            <a:extLst>
              <a:ext uri="{FF2B5EF4-FFF2-40B4-BE49-F238E27FC236}">
                <a16:creationId xmlns:a16="http://schemas.microsoft.com/office/drawing/2014/main" id="{A1D1991F-1813-4254-B4F2-C85D7266269F}"/>
              </a:ext>
            </a:extLst>
          </p:cNvPr>
          <p:cNvSpPr/>
          <p:nvPr/>
        </p:nvSpPr>
        <p:spPr>
          <a:xfrm>
            <a:off x="7597903" y="2505809"/>
            <a:ext cx="4127061" cy="3582134"/>
          </a:xfrm>
          <a:prstGeom prst="rect">
            <a:avLst/>
          </a:prstGeom>
        </p:spPr>
        <p:txBody>
          <a:bodyPr wrap="square">
            <a:spAutoFit/>
            <a:scene3d>
              <a:camera prst="orthographicFront"/>
              <a:lightRig rig="threePt" dir="t"/>
            </a:scene3d>
            <a:sp3d contourW="12700"/>
          </a:bodyPr>
          <a:lstStyle/>
          <a:p>
            <a:pPr>
              <a:lnSpc>
                <a:spcPct val="130000"/>
              </a:lnSpc>
            </a:pPr>
            <a:r>
              <a:rPr lang="zh-CN" altLang="en-US" sz="1600">
                <a:latin typeface="微软雅黑" pitchFamily="34" charset="-122"/>
                <a:ea typeface="微软雅黑" pitchFamily="34" charset="-122"/>
              </a:rPr>
              <a:t>头盔式视线跟踪系统的视线检测组件，通过</a:t>
            </a:r>
            <a:r>
              <a:rPr lang="en-US" altLang="zh-CN" sz="1600">
                <a:latin typeface="微软雅黑" pitchFamily="34" charset="-122"/>
                <a:ea typeface="微软雅黑" pitchFamily="34" charset="-122"/>
              </a:rPr>
              <a:t>USB</a:t>
            </a:r>
            <a:r>
              <a:rPr lang="zh-CN" altLang="en-US" sz="1600">
                <a:latin typeface="微软雅黑" pitchFamily="34" charset="-122"/>
                <a:ea typeface="微软雅黑" pitchFamily="34" charset="-122"/>
              </a:rPr>
              <a:t>接口与计算机连接，如图</a:t>
            </a:r>
            <a:r>
              <a:rPr lang="en-US" altLang="zh-CN" sz="1600">
                <a:latin typeface="微软雅黑" pitchFamily="34" charset="-122"/>
                <a:ea typeface="微软雅黑" pitchFamily="34" charset="-122"/>
              </a:rPr>
              <a:t>5-6</a:t>
            </a:r>
            <a:r>
              <a:rPr lang="zh-CN" altLang="en-US" sz="1600">
                <a:latin typeface="微软雅黑" pitchFamily="34" charset="-122"/>
                <a:ea typeface="微软雅黑" pitchFamily="34" charset="-122"/>
              </a:rPr>
              <a:t>所示。它是一个双相机多光源系统。系统相机的镜头焦距为</a:t>
            </a:r>
            <a:r>
              <a:rPr lang="en-US" altLang="zh-CN" sz="1600">
                <a:latin typeface="微软雅黑" pitchFamily="34" charset="-122"/>
                <a:ea typeface="微软雅黑" pitchFamily="34" charset="-122"/>
              </a:rPr>
              <a:t>2.8mm</a:t>
            </a:r>
            <a:r>
              <a:rPr lang="zh-CN" altLang="en-US" sz="1600">
                <a:latin typeface="微软雅黑" pitchFamily="34" charset="-122"/>
                <a:ea typeface="微软雅黑" pitchFamily="34" charset="-122"/>
              </a:rPr>
              <a:t>，相机分辨率</a:t>
            </a:r>
            <a:r>
              <a:rPr lang="en-US" altLang="zh-CN" sz="1600">
                <a:latin typeface="微软雅黑" pitchFamily="34" charset="-122"/>
                <a:ea typeface="微软雅黑" pitchFamily="34" charset="-122"/>
              </a:rPr>
              <a:t>640×480pixels</a:t>
            </a:r>
            <a:r>
              <a:rPr lang="zh-CN" altLang="en-US" sz="1600">
                <a:latin typeface="微软雅黑" pitchFamily="34" charset="-122"/>
                <a:ea typeface="微软雅黑" pitchFamily="34" charset="-122"/>
              </a:rPr>
              <a:t>，像元大小为</a:t>
            </a:r>
            <a:r>
              <a:rPr lang="en-US" altLang="zh-CN" sz="1600">
                <a:latin typeface="微软雅黑" pitchFamily="34" charset="-122"/>
                <a:ea typeface="微软雅黑" pitchFamily="34" charset="-122"/>
              </a:rPr>
              <a:t>3um</a:t>
            </a:r>
            <a:r>
              <a:rPr lang="zh-CN" altLang="en-US" sz="1600">
                <a:latin typeface="微软雅黑" pitchFamily="34" charset="-122"/>
                <a:ea typeface="微软雅黑" pitchFamily="34" charset="-122"/>
              </a:rPr>
              <a:t>。预先通过坐标变换矩阵对两个系统相机之间的关系进行了标定。光源为红外</a:t>
            </a:r>
            <a:r>
              <a:rPr lang="en-US" altLang="zh-CN" sz="1600">
                <a:latin typeface="微软雅黑" pitchFamily="34" charset="-122"/>
                <a:ea typeface="微软雅黑" pitchFamily="34" charset="-122"/>
              </a:rPr>
              <a:t>LED</a:t>
            </a:r>
            <a:r>
              <a:rPr lang="zh-CN" altLang="en-US" sz="1600">
                <a:latin typeface="微软雅黑" pitchFamily="34" charset="-122"/>
                <a:ea typeface="微软雅黑" pitchFamily="34" charset="-122"/>
              </a:rPr>
              <a:t>构成，均匀分布在环形方框上，光源波长为</a:t>
            </a:r>
            <a:r>
              <a:rPr lang="en-US" altLang="zh-CN" sz="1600">
                <a:latin typeface="微软雅黑" pitchFamily="34" charset="-122"/>
                <a:ea typeface="微软雅黑" pitchFamily="34" charset="-122"/>
              </a:rPr>
              <a:t>850nm</a:t>
            </a:r>
            <a:r>
              <a:rPr lang="zh-CN" altLang="en-US" sz="1600">
                <a:latin typeface="微软雅黑" pitchFamily="34" charset="-122"/>
                <a:ea typeface="微软雅黑" pitchFamily="34" charset="-122"/>
              </a:rPr>
              <a:t>，光源的亮度可调。先前已经进行了系统标定，以便确定两个系统相机的坐标系中的光源和屏幕平面的位置。人眼距离相机、光源的距离约为</a:t>
            </a:r>
            <a:r>
              <a:rPr lang="en-US" altLang="zh-CN" sz="1600">
                <a:latin typeface="微软雅黑" pitchFamily="34" charset="-122"/>
                <a:ea typeface="微软雅黑" pitchFamily="34" charset="-122"/>
              </a:rPr>
              <a:t>35mm</a:t>
            </a:r>
            <a:r>
              <a:rPr lang="zh-CN" altLang="en-US" sz="1600">
                <a:latin typeface="微软雅黑" pitchFamily="34" charset="-122"/>
                <a:ea typeface="微软雅黑" pitchFamily="34" charset="-122"/>
              </a:rPr>
              <a:t>。</a:t>
            </a:r>
            <a:endParaRPr lang="zh-CN" altLang="en-US" sz="1600" dirty="0">
              <a:latin typeface="微软雅黑" pitchFamily="34" charset="-122"/>
              <a:ea typeface="微软雅黑" pitchFamily="34" charset="-122"/>
            </a:endParaRPr>
          </a:p>
        </p:txBody>
      </p:sp>
      <p:pic>
        <p:nvPicPr>
          <p:cNvPr id="6" name="图片 5">
            <a:extLst>
              <a:ext uri="{FF2B5EF4-FFF2-40B4-BE49-F238E27FC236}">
                <a16:creationId xmlns:a16="http://schemas.microsoft.com/office/drawing/2014/main" id="{27426BAF-7015-499D-8768-731821E9B361}"/>
              </a:ext>
            </a:extLst>
          </p:cNvPr>
          <p:cNvPicPr>
            <a:picLocks noChangeAspect="1"/>
          </p:cNvPicPr>
          <p:nvPr/>
        </p:nvPicPr>
        <p:blipFill>
          <a:blip r:embed="rId4"/>
          <a:stretch>
            <a:fillRect/>
          </a:stretch>
        </p:blipFill>
        <p:spPr>
          <a:xfrm>
            <a:off x="639725" y="2315676"/>
            <a:ext cx="2971800" cy="3962400"/>
          </a:xfrm>
          <a:prstGeom prst="rect">
            <a:avLst/>
          </a:prstGeom>
        </p:spPr>
      </p:pic>
      <p:pic>
        <p:nvPicPr>
          <p:cNvPr id="17" name="图片 16">
            <a:extLst>
              <a:ext uri="{FF2B5EF4-FFF2-40B4-BE49-F238E27FC236}">
                <a16:creationId xmlns:a16="http://schemas.microsoft.com/office/drawing/2014/main" id="{96C035A8-1770-4242-BB4C-9BE9A8A84EB5}"/>
              </a:ext>
            </a:extLst>
          </p:cNvPr>
          <p:cNvPicPr>
            <a:picLocks noChangeAspect="1"/>
          </p:cNvPicPr>
          <p:nvPr/>
        </p:nvPicPr>
        <p:blipFill>
          <a:blip r:embed="rId5"/>
          <a:stretch>
            <a:fillRect/>
          </a:stretch>
        </p:blipFill>
        <p:spPr>
          <a:xfrm>
            <a:off x="3987785" y="2315676"/>
            <a:ext cx="2943225" cy="3943350"/>
          </a:xfrm>
          <a:prstGeom prst="rect">
            <a:avLst/>
          </a:prstGeom>
        </p:spPr>
      </p:pic>
    </p:spTree>
    <p:extLst>
      <p:ext uri="{BB962C8B-B14F-4D97-AF65-F5344CB8AC3E}">
        <p14:creationId xmlns:p14="http://schemas.microsoft.com/office/powerpoint/2010/main" val="173126091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p:cNvPicPr>
            <a:picLocks noChangeAspect="1"/>
          </p:cNvPicPr>
          <p:nvPr/>
        </p:nvPicPr>
        <p:blipFill rotWithShape="1">
          <a:blip r:embed="rId3" cstate="print">
            <a:extLst>
              <a:ext uri="{28A0092B-C50C-407E-A947-70E740481C1C}">
                <a14:useLocalDpi xmlns:a14="http://schemas.microsoft.com/office/drawing/2010/main" val="0"/>
              </a:ext>
            </a:extLst>
          </a:blip>
          <a:srcRect l="20519" t="16799" r="25289" b="55579"/>
          <a:stretch/>
        </p:blipFill>
        <p:spPr>
          <a:xfrm>
            <a:off x="0" y="0"/>
            <a:ext cx="12192000" cy="6858000"/>
          </a:xfrm>
          <a:custGeom>
            <a:avLst/>
            <a:gdLst>
              <a:gd name="connsiteX0" fmla="*/ 0 w 5731099"/>
              <a:gd name="connsiteY0" fmla="*/ 0 h 3400022"/>
              <a:gd name="connsiteX1" fmla="*/ 5731099 w 5731099"/>
              <a:gd name="connsiteY1" fmla="*/ 0 h 3400022"/>
              <a:gd name="connsiteX2" fmla="*/ 5731099 w 5731099"/>
              <a:gd name="connsiteY2" fmla="*/ 3400022 h 3400022"/>
              <a:gd name="connsiteX3" fmla="*/ 0 w 5731099"/>
              <a:gd name="connsiteY3" fmla="*/ 3400022 h 3400022"/>
            </a:gdLst>
            <a:ahLst/>
            <a:cxnLst>
              <a:cxn ang="0">
                <a:pos x="connsiteX0" y="connsiteY0"/>
              </a:cxn>
              <a:cxn ang="0">
                <a:pos x="connsiteX1" y="connsiteY1"/>
              </a:cxn>
              <a:cxn ang="0">
                <a:pos x="connsiteX2" y="connsiteY2"/>
              </a:cxn>
              <a:cxn ang="0">
                <a:pos x="connsiteX3" y="connsiteY3"/>
              </a:cxn>
            </a:cxnLst>
            <a:rect l="l" t="t" r="r" b="b"/>
            <a:pathLst>
              <a:path w="5731099" h="3400022">
                <a:moveTo>
                  <a:pt x="0" y="0"/>
                </a:moveTo>
                <a:lnTo>
                  <a:pt x="5731099" y="0"/>
                </a:lnTo>
                <a:lnTo>
                  <a:pt x="5731099" y="3400022"/>
                </a:lnTo>
                <a:lnTo>
                  <a:pt x="0" y="3400022"/>
                </a:lnTo>
                <a:close/>
              </a:path>
            </a:pathLst>
          </a:custGeom>
        </p:spPr>
      </p:pic>
      <p:sp>
        <p:nvSpPr>
          <p:cNvPr id="5" name="文本框 4"/>
          <p:cNvSpPr txBox="1"/>
          <p:nvPr/>
        </p:nvSpPr>
        <p:spPr>
          <a:xfrm>
            <a:off x="5020898" y="1258818"/>
            <a:ext cx="2446702" cy="2215991"/>
          </a:xfrm>
          <a:prstGeom prst="rect">
            <a:avLst/>
          </a:prstGeom>
          <a:noFill/>
        </p:spPr>
        <p:txBody>
          <a:bodyPr wrap="square" rtlCol="0">
            <a:spAutoFit/>
          </a:bodyPr>
          <a:lstStyle/>
          <a:p>
            <a:r>
              <a:rPr lang="en-US" altLang="zh-CN" sz="13800" b="1" dirty="0">
                <a:solidFill>
                  <a:srgbClr val="B28247"/>
                </a:solidFill>
                <a:latin typeface="张海山锐线体2.0" panose="02000000000000000000" pitchFamily="2" charset="-122"/>
                <a:ea typeface="张海山锐线体2.0" panose="02000000000000000000" pitchFamily="2" charset="-122"/>
              </a:rPr>
              <a:t>04</a:t>
            </a:r>
            <a:endParaRPr lang="zh-CN" altLang="en-US" sz="13800" b="1" dirty="0">
              <a:solidFill>
                <a:srgbClr val="B28247"/>
              </a:solidFill>
              <a:latin typeface="张海山锐线体2.0" panose="02000000000000000000" pitchFamily="2" charset="-122"/>
              <a:ea typeface="张海山锐线体2.0" panose="02000000000000000000" pitchFamily="2" charset="-122"/>
            </a:endParaRPr>
          </a:p>
        </p:txBody>
      </p:sp>
      <p:cxnSp>
        <p:nvCxnSpPr>
          <p:cNvPr id="6" name="直接连接符 5"/>
          <p:cNvCxnSpPr/>
          <p:nvPr/>
        </p:nvCxnSpPr>
        <p:spPr>
          <a:xfrm rot="5400000">
            <a:off x="6070812" y="3241484"/>
            <a:ext cx="0" cy="756000"/>
          </a:xfrm>
          <a:prstGeom prst="line">
            <a:avLst/>
          </a:prstGeom>
          <a:ln w="31750">
            <a:solidFill>
              <a:srgbClr val="B28247"/>
            </a:solidFill>
          </a:ln>
        </p:spPr>
        <p:style>
          <a:lnRef idx="1">
            <a:schemeClr val="accent1"/>
          </a:lnRef>
          <a:fillRef idx="0">
            <a:schemeClr val="accent1"/>
          </a:fillRef>
          <a:effectRef idx="0">
            <a:schemeClr val="accent1"/>
          </a:effectRef>
          <a:fontRef idx="minor">
            <a:schemeClr val="tx1"/>
          </a:fontRef>
        </p:style>
      </p:cxnSp>
      <p:sp>
        <p:nvSpPr>
          <p:cNvPr id="7" name="文本框 6"/>
          <p:cNvSpPr txBox="1"/>
          <p:nvPr/>
        </p:nvSpPr>
        <p:spPr>
          <a:xfrm>
            <a:off x="2522682" y="4044488"/>
            <a:ext cx="7096260" cy="1015663"/>
          </a:xfrm>
          <a:prstGeom prst="rect">
            <a:avLst/>
          </a:prstGeom>
          <a:noFill/>
        </p:spPr>
        <p:txBody>
          <a:bodyPr wrap="square" rtlCol="0">
            <a:spAutoFit/>
          </a:bodyPr>
          <a:lstStyle/>
          <a:p>
            <a:pPr algn="ctr"/>
            <a:r>
              <a:rPr lang="zh-CN" altLang="en-US" sz="6000" b="1" dirty="0">
                <a:solidFill>
                  <a:srgbClr val="B28247"/>
                </a:solidFill>
                <a:latin typeface="张海山锐线体2.0" panose="02000000000000000000" pitchFamily="2" charset="-122"/>
                <a:ea typeface="张海山锐线体2.0" panose="02000000000000000000" pitchFamily="2" charset="-122"/>
              </a:rPr>
              <a:t>实践意义</a:t>
            </a:r>
          </a:p>
        </p:txBody>
      </p:sp>
    </p:spTree>
    <p:extLst>
      <p:ext uri="{BB962C8B-B14F-4D97-AF65-F5344CB8AC3E}">
        <p14:creationId xmlns:p14="http://schemas.microsoft.com/office/powerpoint/2010/main" val="84120158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图片 7"/>
          <p:cNvPicPr>
            <a:picLocks noChangeAspect="1"/>
          </p:cNvPicPr>
          <p:nvPr/>
        </p:nvPicPr>
        <p:blipFill rotWithShape="1">
          <a:blip r:embed="rId3" cstate="print">
            <a:extLst>
              <a:ext uri="{28A0092B-C50C-407E-A947-70E740481C1C}">
                <a14:useLocalDpi xmlns:a14="http://schemas.microsoft.com/office/drawing/2010/main" val="0"/>
              </a:ext>
            </a:extLst>
          </a:blip>
          <a:srcRect l="19581" t="59344" r="52273" b="12329"/>
          <a:stretch/>
        </p:blipFill>
        <p:spPr>
          <a:xfrm>
            <a:off x="-1" y="-529388"/>
            <a:ext cx="5101389" cy="1961501"/>
          </a:xfrm>
          <a:custGeom>
            <a:avLst/>
            <a:gdLst>
              <a:gd name="connsiteX0" fmla="*/ 0 w 11861442"/>
              <a:gd name="connsiteY0" fmla="*/ 0 h 6767848"/>
              <a:gd name="connsiteX1" fmla="*/ 11861442 w 11861442"/>
              <a:gd name="connsiteY1" fmla="*/ 0 h 6767848"/>
              <a:gd name="connsiteX2" fmla="*/ 11861442 w 11861442"/>
              <a:gd name="connsiteY2" fmla="*/ 6767848 h 6767848"/>
              <a:gd name="connsiteX3" fmla="*/ 0 w 11861442"/>
              <a:gd name="connsiteY3" fmla="*/ 6767848 h 6767848"/>
            </a:gdLst>
            <a:ahLst/>
            <a:cxnLst>
              <a:cxn ang="0">
                <a:pos x="connsiteX0" y="connsiteY0"/>
              </a:cxn>
              <a:cxn ang="0">
                <a:pos x="connsiteX1" y="connsiteY1"/>
              </a:cxn>
              <a:cxn ang="0">
                <a:pos x="connsiteX2" y="connsiteY2"/>
              </a:cxn>
              <a:cxn ang="0">
                <a:pos x="connsiteX3" y="connsiteY3"/>
              </a:cxn>
            </a:cxnLst>
            <a:rect l="l" t="t" r="r" b="b"/>
            <a:pathLst>
              <a:path w="11861442" h="6767848">
                <a:moveTo>
                  <a:pt x="0" y="0"/>
                </a:moveTo>
                <a:lnTo>
                  <a:pt x="11861442" y="0"/>
                </a:lnTo>
                <a:lnTo>
                  <a:pt x="11861442" y="6767848"/>
                </a:lnTo>
                <a:lnTo>
                  <a:pt x="0" y="6767848"/>
                </a:lnTo>
                <a:close/>
              </a:path>
            </a:pathLst>
          </a:custGeom>
        </p:spPr>
      </p:pic>
      <p:pic>
        <p:nvPicPr>
          <p:cNvPr id="9" name="图片 8"/>
          <p:cNvPicPr>
            <a:picLocks noChangeAspect="1"/>
          </p:cNvPicPr>
          <p:nvPr/>
        </p:nvPicPr>
        <p:blipFill rotWithShape="1">
          <a:blip r:embed="rId3" cstate="print">
            <a:extLst>
              <a:ext uri="{28A0092B-C50C-407E-A947-70E740481C1C}">
                <a14:useLocalDpi xmlns:a14="http://schemas.microsoft.com/office/drawing/2010/main" val="0"/>
              </a:ext>
            </a:extLst>
          </a:blip>
          <a:srcRect l="38035" t="68185" r="52273" b="12329"/>
          <a:stretch/>
        </p:blipFill>
        <p:spPr>
          <a:xfrm flipH="1">
            <a:off x="5101385" y="0"/>
            <a:ext cx="7090613" cy="1432113"/>
          </a:xfrm>
          <a:custGeom>
            <a:avLst/>
            <a:gdLst>
              <a:gd name="connsiteX0" fmla="*/ 0 w 11861442"/>
              <a:gd name="connsiteY0" fmla="*/ 0 h 6767848"/>
              <a:gd name="connsiteX1" fmla="*/ 11861442 w 11861442"/>
              <a:gd name="connsiteY1" fmla="*/ 0 h 6767848"/>
              <a:gd name="connsiteX2" fmla="*/ 11861442 w 11861442"/>
              <a:gd name="connsiteY2" fmla="*/ 6767848 h 6767848"/>
              <a:gd name="connsiteX3" fmla="*/ 0 w 11861442"/>
              <a:gd name="connsiteY3" fmla="*/ 6767848 h 6767848"/>
            </a:gdLst>
            <a:ahLst/>
            <a:cxnLst>
              <a:cxn ang="0">
                <a:pos x="connsiteX0" y="connsiteY0"/>
              </a:cxn>
              <a:cxn ang="0">
                <a:pos x="connsiteX1" y="connsiteY1"/>
              </a:cxn>
              <a:cxn ang="0">
                <a:pos x="connsiteX2" y="connsiteY2"/>
              </a:cxn>
              <a:cxn ang="0">
                <a:pos x="connsiteX3" y="connsiteY3"/>
              </a:cxn>
            </a:cxnLst>
            <a:rect l="l" t="t" r="r" b="b"/>
            <a:pathLst>
              <a:path w="11861442" h="6767848">
                <a:moveTo>
                  <a:pt x="0" y="0"/>
                </a:moveTo>
                <a:lnTo>
                  <a:pt x="11861442" y="0"/>
                </a:lnTo>
                <a:lnTo>
                  <a:pt x="11861442" y="6767848"/>
                </a:lnTo>
                <a:lnTo>
                  <a:pt x="0" y="6767848"/>
                </a:lnTo>
                <a:close/>
              </a:path>
            </a:pathLst>
          </a:custGeom>
        </p:spPr>
      </p:pic>
      <p:sp>
        <p:nvSpPr>
          <p:cNvPr id="10" name="文本框 9"/>
          <p:cNvSpPr txBox="1"/>
          <p:nvPr/>
        </p:nvSpPr>
        <p:spPr>
          <a:xfrm>
            <a:off x="3388475" y="355527"/>
            <a:ext cx="3262432" cy="1015663"/>
          </a:xfrm>
          <a:prstGeom prst="rect">
            <a:avLst/>
          </a:prstGeom>
          <a:noFill/>
        </p:spPr>
        <p:txBody>
          <a:bodyPr wrap="none" rtlCol="0">
            <a:spAutoFit/>
          </a:bodyPr>
          <a:lstStyle/>
          <a:p>
            <a:pPr algn="ctr"/>
            <a:r>
              <a:rPr lang="zh-CN" altLang="en-US" sz="6000" b="1" dirty="0">
                <a:solidFill>
                  <a:srgbClr val="B28247"/>
                </a:solidFill>
                <a:latin typeface="张海山锐线体2.0" panose="02000000000000000000" pitchFamily="2" charset="-122"/>
                <a:ea typeface="张海山锐线体2.0" panose="02000000000000000000" pitchFamily="2" charset="-122"/>
              </a:rPr>
              <a:t>实践意义</a:t>
            </a:r>
          </a:p>
        </p:txBody>
      </p:sp>
      <p:sp>
        <p:nvSpPr>
          <p:cNvPr id="11" name="矩形 10"/>
          <p:cNvSpPr/>
          <p:nvPr/>
        </p:nvSpPr>
        <p:spPr>
          <a:xfrm>
            <a:off x="1802874" y="-1507957"/>
            <a:ext cx="1267940" cy="1245453"/>
          </a:xfrm>
          <a:prstGeom prst="rect">
            <a:avLst/>
          </a:prstGeom>
          <a:solidFill>
            <a:srgbClr val="B2824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矩形 11"/>
          <p:cNvSpPr/>
          <p:nvPr/>
        </p:nvSpPr>
        <p:spPr>
          <a:xfrm>
            <a:off x="3070814" y="-1507958"/>
            <a:ext cx="1267940" cy="1245453"/>
          </a:xfrm>
          <a:prstGeom prst="rect">
            <a:avLst/>
          </a:prstGeom>
          <a:solidFill>
            <a:srgbClr val="1E212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文本框 12">
            <a:extLst>
              <a:ext uri="{FF2B5EF4-FFF2-40B4-BE49-F238E27FC236}">
                <a16:creationId xmlns:a16="http://schemas.microsoft.com/office/drawing/2014/main" id="{E4EEE0C1-1122-4A90-868A-730F9485DF8E}"/>
              </a:ext>
            </a:extLst>
          </p:cNvPr>
          <p:cNvSpPr txBox="1"/>
          <p:nvPr/>
        </p:nvSpPr>
        <p:spPr>
          <a:xfrm>
            <a:off x="950261" y="1787640"/>
            <a:ext cx="9119862" cy="4385816"/>
          </a:xfrm>
          <a:prstGeom prst="rect">
            <a:avLst/>
          </a:prstGeom>
          <a:noFill/>
        </p:spPr>
        <p:txBody>
          <a:bodyPr wrap="square" rtlCol="0">
            <a:spAutoFit/>
          </a:bodyPr>
          <a:lstStyle/>
          <a:p>
            <a:pPr indent="266700" algn="l">
              <a:lnSpc>
                <a:spcPct val="150000"/>
              </a:lnSpc>
            </a:pPr>
            <a:r>
              <a:rPr lang="en-US" altLang="zh-CN" kern="100" dirty="0">
                <a:latin typeface="微软雅黑" panose="020B0503020204020204" pitchFamily="34" charset="-122"/>
                <a:ea typeface="微软雅黑" panose="020B0503020204020204" pitchFamily="34" charset="-122"/>
              </a:rPr>
              <a:t>1</a:t>
            </a:r>
            <a:r>
              <a:rPr lang="zh-CN" altLang="zh-CN" kern="100" dirty="0">
                <a:latin typeface="微软雅黑" panose="020B0503020204020204" pitchFamily="34" charset="-122"/>
                <a:ea typeface="微软雅黑" panose="020B0503020204020204" pitchFamily="34" charset="-122"/>
              </a:rPr>
              <a:t>）通过创新的通过相机中的瞳孔边缘点与角膜曲率中心的连线构成的空间圆锥来定位光轴的方法解决了传统方法中由光轴重建引起的固有误差，提高视线估计精度；</a:t>
            </a:r>
          </a:p>
          <a:p>
            <a:pPr indent="266700" algn="l">
              <a:lnSpc>
                <a:spcPct val="150000"/>
              </a:lnSpc>
            </a:pPr>
            <a:r>
              <a:rPr lang="en-US" altLang="zh-CN" kern="100" dirty="0">
                <a:latin typeface="微软雅黑" panose="020B0503020204020204" pitchFamily="34" charset="-122"/>
                <a:ea typeface="微软雅黑" panose="020B0503020204020204" pitchFamily="34" charset="-122"/>
              </a:rPr>
              <a:t>2</a:t>
            </a:r>
            <a:r>
              <a:rPr lang="zh-CN" altLang="zh-CN" kern="100" dirty="0">
                <a:latin typeface="微软雅黑" panose="020B0503020204020204" pitchFamily="34" charset="-122"/>
                <a:ea typeface="微软雅黑" panose="020B0503020204020204" pitchFamily="34" charset="-122"/>
              </a:rPr>
              <a:t>）为多屏幕情景下的人机交互提供高效且实用的解决方案，并可进一步拓展至真实环境中的注视判断，是</a:t>
            </a:r>
            <a:r>
              <a:rPr lang="en-US" altLang="zh-CN" kern="100" dirty="0">
                <a:latin typeface="微软雅黑" panose="020B0503020204020204" pitchFamily="34" charset="-122"/>
                <a:ea typeface="微软雅黑" panose="020B0503020204020204" pitchFamily="34" charset="-122"/>
              </a:rPr>
              <a:t>AR</a:t>
            </a:r>
            <a:r>
              <a:rPr lang="zh-CN" altLang="zh-CN" kern="100" dirty="0">
                <a:latin typeface="微软雅黑" panose="020B0503020204020204" pitchFamily="34" charset="-122"/>
                <a:ea typeface="微软雅黑" panose="020B0503020204020204" pitchFamily="34" charset="-122"/>
              </a:rPr>
              <a:t>发展的趋势之一；</a:t>
            </a:r>
            <a:endParaRPr lang="en-US" altLang="zh-CN" kern="100" dirty="0">
              <a:latin typeface="微软雅黑" panose="020B0503020204020204" pitchFamily="34" charset="-122"/>
              <a:ea typeface="微软雅黑" panose="020B0503020204020204" pitchFamily="34" charset="-122"/>
            </a:endParaRPr>
          </a:p>
          <a:p>
            <a:pPr indent="266700" algn="l">
              <a:lnSpc>
                <a:spcPct val="150000"/>
              </a:lnSpc>
            </a:pPr>
            <a:r>
              <a:rPr lang="en-US" altLang="zh-CN" kern="100" dirty="0">
                <a:latin typeface="微软雅黑" panose="020B0503020204020204" pitchFamily="34" charset="-122"/>
                <a:ea typeface="微软雅黑" panose="020B0503020204020204" pitchFamily="34" charset="-122"/>
              </a:rPr>
              <a:t>3</a:t>
            </a:r>
            <a:r>
              <a:rPr lang="zh-CN" altLang="zh-CN" kern="100" dirty="0">
                <a:latin typeface="微软雅黑" panose="020B0503020204020204" pitchFamily="34" charset="-122"/>
                <a:ea typeface="微软雅黑" panose="020B0503020204020204" pitchFamily="34" charset="-122"/>
              </a:rPr>
              <a:t>）提高人机交互技术的灵活性、健壮性以及类似于人与人之间交流中的自然性。</a:t>
            </a:r>
          </a:p>
          <a:p>
            <a:pPr indent="266700" algn="l">
              <a:lnSpc>
                <a:spcPct val="150000"/>
              </a:lnSpc>
            </a:pPr>
            <a:r>
              <a:rPr lang="en-US" altLang="zh-CN" kern="100" dirty="0">
                <a:latin typeface="微软雅黑" panose="020B0503020204020204" pitchFamily="34" charset="-122"/>
                <a:ea typeface="微软雅黑" panose="020B0503020204020204" pitchFamily="34" charset="-122"/>
              </a:rPr>
              <a:t>4</a:t>
            </a:r>
            <a:r>
              <a:rPr lang="zh-CN" altLang="zh-CN" kern="100" dirty="0">
                <a:latin typeface="微软雅黑" panose="020B0503020204020204" pitchFamily="34" charset="-122"/>
                <a:ea typeface="微软雅黑" panose="020B0503020204020204" pitchFamily="34" charset="-122"/>
              </a:rPr>
              <a:t>）具有对被试者无干扰，操作简单方便，远控、非接触等优点，相对于以往的接触式</a:t>
            </a:r>
            <a:r>
              <a:rPr lang="en-US" altLang="zh-CN" kern="100" dirty="0">
                <a:latin typeface="微软雅黑" panose="020B0503020204020204" pitchFamily="34" charset="-122"/>
                <a:ea typeface="微软雅黑" panose="020B0503020204020204" pitchFamily="34" charset="-122"/>
              </a:rPr>
              <a:t>      </a:t>
            </a:r>
            <a:r>
              <a:rPr lang="zh-CN" altLang="zh-CN" kern="100" dirty="0">
                <a:latin typeface="微软雅黑" panose="020B0503020204020204" pitchFamily="34" charset="-122"/>
                <a:ea typeface="微软雅黑" panose="020B0503020204020204" pitchFamily="34" charset="-122"/>
              </a:rPr>
              <a:t>（头戴式）视线追踪系统具有更大的应用潜力。</a:t>
            </a:r>
            <a:endParaRPr lang="en-US" altLang="zh-CN" kern="100" dirty="0">
              <a:latin typeface="微软雅黑" panose="020B0503020204020204" pitchFamily="34" charset="-122"/>
              <a:ea typeface="微软雅黑" panose="020B0503020204020204" pitchFamily="34" charset="-122"/>
            </a:endParaRPr>
          </a:p>
          <a:p>
            <a:pPr indent="266700" algn="l">
              <a:lnSpc>
                <a:spcPct val="150000"/>
              </a:lnSpc>
            </a:pPr>
            <a:r>
              <a:rPr lang="zh-CN" altLang="zh-CN" kern="100" dirty="0">
                <a:latin typeface="微软雅黑" panose="020B0503020204020204" pitchFamily="34" charset="-122"/>
                <a:ea typeface="微软雅黑" panose="020B0503020204020204" pitchFamily="34" charset="-122"/>
              </a:rPr>
              <a:t>本系统包括了视觉追踪，计算机视觉等技术，拓展了视线追踪系统的应用场景与应用领域，能够为复杂的人机交互情景和可穿戴式人机交互辅助设备提供可靠的解决方案。</a:t>
            </a:r>
          </a:p>
          <a:p>
            <a:pPr indent="266700" algn="l"/>
            <a:endParaRPr lang="zh-CN" altLang="zh-CN" kern="100" dirty="0">
              <a:latin typeface="微软雅黑" panose="020B0503020204020204" pitchFamily="34" charset="-122"/>
              <a:ea typeface="微软雅黑" panose="020B0503020204020204" pitchFamily="34" charset="-122"/>
            </a:endParaRPr>
          </a:p>
          <a:p>
            <a:endParaRPr lang="zh-CN" altLang="en-US" dirty="0"/>
          </a:p>
        </p:txBody>
      </p:sp>
    </p:spTree>
    <p:extLst>
      <p:ext uri="{BB962C8B-B14F-4D97-AF65-F5344CB8AC3E}">
        <p14:creationId xmlns:p14="http://schemas.microsoft.com/office/powerpoint/2010/main" val="13888363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图片 7"/>
          <p:cNvPicPr>
            <a:picLocks noChangeAspect="1"/>
          </p:cNvPicPr>
          <p:nvPr/>
        </p:nvPicPr>
        <p:blipFill rotWithShape="1">
          <a:blip r:embed="rId3" cstate="print">
            <a:extLst>
              <a:ext uri="{28A0092B-C50C-407E-A947-70E740481C1C}">
                <a14:useLocalDpi xmlns:a14="http://schemas.microsoft.com/office/drawing/2010/main" val="0"/>
              </a:ext>
            </a:extLst>
          </a:blip>
          <a:srcRect l="19581" t="59344" r="24492" b="12329"/>
          <a:stretch/>
        </p:blipFill>
        <p:spPr>
          <a:xfrm>
            <a:off x="0" y="0"/>
            <a:ext cx="12192000" cy="6858000"/>
          </a:xfrm>
          <a:custGeom>
            <a:avLst/>
            <a:gdLst>
              <a:gd name="connsiteX0" fmla="*/ 0 w 11861442"/>
              <a:gd name="connsiteY0" fmla="*/ 0 h 6767848"/>
              <a:gd name="connsiteX1" fmla="*/ 11861442 w 11861442"/>
              <a:gd name="connsiteY1" fmla="*/ 0 h 6767848"/>
              <a:gd name="connsiteX2" fmla="*/ 11861442 w 11861442"/>
              <a:gd name="connsiteY2" fmla="*/ 6767848 h 6767848"/>
              <a:gd name="connsiteX3" fmla="*/ 0 w 11861442"/>
              <a:gd name="connsiteY3" fmla="*/ 6767848 h 6767848"/>
            </a:gdLst>
            <a:ahLst/>
            <a:cxnLst>
              <a:cxn ang="0">
                <a:pos x="connsiteX0" y="connsiteY0"/>
              </a:cxn>
              <a:cxn ang="0">
                <a:pos x="connsiteX1" y="connsiteY1"/>
              </a:cxn>
              <a:cxn ang="0">
                <a:pos x="connsiteX2" y="connsiteY2"/>
              </a:cxn>
              <a:cxn ang="0">
                <a:pos x="connsiteX3" y="connsiteY3"/>
              </a:cxn>
            </a:cxnLst>
            <a:rect l="l" t="t" r="r" b="b"/>
            <a:pathLst>
              <a:path w="11861442" h="6767848">
                <a:moveTo>
                  <a:pt x="0" y="0"/>
                </a:moveTo>
                <a:lnTo>
                  <a:pt x="11861442" y="0"/>
                </a:lnTo>
                <a:lnTo>
                  <a:pt x="11861442" y="6767848"/>
                </a:lnTo>
                <a:lnTo>
                  <a:pt x="0" y="6767848"/>
                </a:lnTo>
                <a:close/>
              </a:path>
            </a:pathLst>
          </a:custGeom>
        </p:spPr>
      </p:pic>
      <p:sp>
        <p:nvSpPr>
          <p:cNvPr id="9" name="文本框 8" descr="e7d195523061f1c0deeec63e560781cfd59afb0ea006f2a87ABB68BF51EA6619813959095094C18C62A12F549504892A4AAA8C1554C6663626E05CA27F281A14E6983772AFC3FB97135759321DEA3D7004FB075A8443E283A7673BBBDBFD88DFA513D62253E27B7E9FFF4379D8121322A85C7E16198ADF129F152EEF5340DE1ED504E252F53EAD1F847BC471C6326134"/>
          <p:cNvSpPr txBox="1"/>
          <p:nvPr/>
        </p:nvSpPr>
        <p:spPr>
          <a:xfrm flipH="1">
            <a:off x="2675958" y="3730866"/>
            <a:ext cx="5546187" cy="830997"/>
          </a:xfrm>
          <a:prstGeom prst="rect">
            <a:avLst/>
          </a:prstGeom>
          <a:noFill/>
        </p:spPr>
        <p:txBody>
          <a:bodyPr wrap="square" rtlCol="0">
            <a:spAutoFit/>
          </a:bodyPr>
          <a:lstStyle/>
          <a:p>
            <a:r>
              <a:rPr lang="zh-CN" altLang="en-US" sz="4800" b="1" dirty="0">
                <a:solidFill>
                  <a:srgbClr val="B28247"/>
                </a:solidFill>
                <a:latin typeface="张海山锐线体2.0" panose="02000000000000000000" pitchFamily="2" charset="-122"/>
                <a:ea typeface="张海山锐线体2.0" panose="02000000000000000000" pitchFamily="2" charset="-122"/>
                <a:cs typeface="Aharoni" panose="02010803020104030203" pitchFamily="2" charset="-79"/>
              </a:rPr>
              <a:t>感谢在座各位倾听</a:t>
            </a:r>
          </a:p>
        </p:txBody>
      </p:sp>
      <p:sp>
        <p:nvSpPr>
          <p:cNvPr id="10" name="文本框 9" descr="e7d195523061f1c0deeec63e560781cfd59afb0ea006f2a87ABB68BF51EA6619813959095094C18C62A12F549504892A4AAA8C1554C6663626E05CA27F281A14E6983772AFC3FB97135759321DEA3D7004FB075A8443E283A7673BBBDBFD88DFA513D62253E27B7E9FFF4379D8121322A85C7E16198ADF129F152EEF5340DE1ED504E252F53EAD1F847BC471C6326134"/>
          <p:cNvSpPr txBox="1"/>
          <p:nvPr/>
        </p:nvSpPr>
        <p:spPr>
          <a:xfrm flipH="1">
            <a:off x="2727474" y="4525406"/>
            <a:ext cx="5115762" cy="369332"/>
          </a:xfrm>
          <a:prstGeom prst="rect">
            <a:avLst/>
          </a:prstGeom>
          <a:noFill/>
        </p:spPr>
        <p:txBody>
          <a:bodyPr wrap="square" rtlCol="0">
            <a:spAutoFit/>
          </a:bodyPr>
          <a:lstStyle/>
          <a:p>
            <a:r>
              <a:rPr lang="en-US" altLang="zh-CN" b="1" dirty="0">
                <a:solidFill>
                  <a:srgbClr val="B28247"/>
                </a:solidFill>
                <a:latin typeface="方正兰亭超细黑简体" panose="02000000000000000000" pitchFamily="2" charset="-122"/>
                <a:ea typeface="方正兰亭超细黑简体" panose="02000000000000000000" pitchFamily="2" charset="-122"/>
                <a:cs typeface="Aharoni" panose="02010803020104030203" pitchFamily="2" charset="-79"/>
              </a:rPr>
              <a:t>THANK      YOU      FOR      WATCHING</a:t>
            </a:r>
            <a:endParaRPr lang="zh-CN" altLang="en-US" b="1" dirty="0">
              <a:solidFill>
                <a:srgbClr val="B28247"/>
              </a:solidFill>
              <a:latin typeface="方正兰亭超细黑简体" panose="02000000000000000000" pitchFamily="2" charset="-122"/>
              <a:ea typeface="方正兰亭超细黑简体" panose="02000000000000000000" pitchFamily="2" charset="-122"/>
              <a:cs typeface="Aharoni" panose="02010803020104030203" pitchFamily="2" charset="-79"/>
            </a:endParaRPr>
          </a:p>
        </p:txBody>
      </p:sp>
    </p:spTree>
    <p:extLst>
      <p:ext uri="{BB962C8B-B14F-4D97-AF65-F5344CB8AC3E}">
        <p14:creationId xmlns:p14="http://schemas.microsoft.com/office/powerpoint/2010/main" val="9722708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组合 2"/>
          <p:cNvGrpSpPr/>
          <p:nvPr/>
        </p:nvGrpSpPr>
        <p:grpSpPr>
          <a:xfrm flipV="1">
            <a:off x="-1" y="-2"/>
            <a:ext cx="12192001" cy="6858002"/>
            <a:chOff x="-1" y="-2"/>
            <a:chExt cx="12192001" cy="6858002"/>
          </a:xfrm>
        </p:grpSpPr>
        <p:sp>
          <p:nvSpPr>
            <p:cNvPr id="2" name="矩形 1"/>
            <p:cNvSpPr/>
            <p:nvPr/>
          </p:nvSpPr>
          <p:spPr>
            <a:xfrm>
              <a:off x="3930316" y="-2"/>
              <a:ext cx="8261684" cy="6858001"/>
            </a:xfrm>
            <a:prstGeom prst="rect">
              <a:avLst/>
            </a:prstGeom>
            <a:gradFill>
              <a:gsLst>
                <a:gs pos="0">
                  <a:srgbClr val="0D0C0C"/>
                </a:gs>
                <a:gs pos="38000">
                  <a:srgbClr val="2E3131"/>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8" name="图片 7"/>
            <p:cNvPicPr>
              <a:picLocks noChangeAspect="1"/>
            </p:cNvPicPr>
            <p:nvPr/>
          </p:nvPicPr>
          <p:blipFill rotWithShape="1">
            <a:blip r:embed="rId3" cstate="print">
              <a:extLst>
                <a:ext uri="{28A0092B-C50C-407E-A947-70E740481C1C}">
                  <a14:useLocalDpi xmlns:a14="http://schemas.microsoft.com/office/drawing/2010/main" val="0"/>
                </a:ext>
              </a:extLst>
            </a:blip>
            <a:srcRect l="19581" t="59344" r="52273" b="12329"/>
            <a:stretch/>
          </p:blipFill>
          <p:spPr>
            <a:xfrm>
              <a:off x="-1" y="-1"/>
              <a:ext cx="5101389" cy="6858001"/>
            </a:xfrm>
            <a:custGeom>
              <a:avLst/>
              <a:gdLst>
                <a:gd name="connsiteX0" fmla="*/ 0 w 11861442"/>
                <a:gd name="connsiteY0" fmla="*/ 0 h 6767848"/>
                <a:gd name="connsiteX1" fmla="*/ 11861442 w 11861442"/>
                <a:gd name="connsiteY1" fmla="*/ 0 h 6767848"/>
                <a:gd name="connsiteX2" fmla="*/ 11861442 w 11861442"/>
                <a:gd name="connsiteY2" fmla="*/ 6767848 h 6767848"/>
                <a:gd name="connsiteX3" fmla="*/ 0 w 11861442"/>
                <a:gd name="connsiteY3" fmla="*/ 6767848 h 6767848"/>
              </a:gdLst>
              <a:ahLst/>
              <a:cxnLst>
                <a:cxn ang="0">
                  <a:pos x="connsiteX0" y="connsiteY0"/>
                </a:cxn>
                <a:cxn ang="0">
                  <a:pos x="connsiteX1" y="connsiteY1"/>
                </a:cxn>
                <a:cxn ang="0">
                  <a:pos x="connsiteX2" y="connsiteY2"/>
                </a:cxn>
                <a:cxn ang="0">
                  <a:pos x="connsiteX3" y="connsiteY3"/>
                </a:cxn>
              </a:cxnLst>
              <a:rect l="l" t="t" r="r" b="b"/>
              <a:pathLst>
                <a:path w="11861442" h="6767848">
                  <a:moveTo>
                    <a:pt x="0" y="0"/>
                  </a:moveTo>
                  <a:lnTo>
                    <a:pt x="11861442" y="0"/>
                  </a:lnTo>
                  <a:lnTo>
                    <a:pt x="11861442" y="6767848"/>
                  </a:lnTo>
                  <a:lnTo>
                    <a:pt x="0" y="6767848"/>
                  </a:lnTo>
                  <a:close/>
                </a:path>
              </a:pathLst>
            </a:custGeom>
          </p:spPr>
        </p:pic>
      </p:grpSp>
      <p:sp>
        <p:nvSpPr>
          <p:cNvPr id="26" name="文本框 25"/>
          <p:cNvSpPr txBox="1"/>
          <p:nvPr/>
        </p:nvSpPr>
        <p:spPr>
          <a:xfrm>
            <a:off x="4022618" y="1429094"/>
            <a:ext cx="1661993" cy="3981686"/>
          </a:xfrm>
          <a:prstGeom prst="rect">
            <a:avLst/>
          </a:prstGeom>
          <a:noFill/>
        </p:spPr>
        <p:txBody>
          <a:bodyPr vert="eaVert" wrap="square" rtlCol="0">
            <a:spAutoFit/>
          </a:bodyPr>
          <a:lstStyle/>
          <a:p>
            <a:r>
              <a:rPr lang="zh-CN" altLang="en-US" sz="9600" dirty="0">
                <a:solidFill>
                  <a:srgbClr val="B28247"/>
                </a:solidFill>
                <a:latin typeface="张海山锐线体2.0" panose="02000000000000000000" pitchFamily="2" charset="-122"/>
                <a:ea typeface="张海山锐线体2.0" panose="02000000000000000000" pitchFamily="2" charset="-122"/>
              </a:rPr>
              <a:t>目   录</a:t>
            </a:r>
          </a:p>
        </p:txBody>
      </p:sp>
      <p:sp>
        <p:nvSpPr>
          <p:cNvPr id="27" name="文本框 26"/>
          <p:cNvSpPr txBox="1"/>
          <p:nvPr/>
        </p:nvSpPr>
        <p:spPr>
          <a:xfrm>
            <a:off x="5474703" y="1840467"/>
            <a:ext cx="861774" cy="2827056"/>
          </a:xfrm>
          <a:prstGeom prst="rect">
            <a:avLst/>
          </a:prstGeom>
          <a:noFill/>
        </p:spPr>
        <p:txBody>
          <a:bodyPr vert="eaVert" wrap="none" rtlCol="0">
            <a:spAutoFit/>
          </a:bodyPr>
          <a:lstStyle/>
          <a:p>
            <a:r>
              <a:rPr lang="en-US" altLang="zh-CN" sz="4400" dirty="0">
                <a:solidFill>
                  <a:srgbClr val="B28247"/>
                </a:solidFill>
                <a:latin typeface="张海山锐线体2.0" panose="02000000000000000000" pitchFamily="2" charset="-122"/>
                <a:ea typeface="张海山锐线体2.0" panose="02000000000000000000" pitchFamily="2" charset="-122"/>
              </a:rPr>
              <a:t>CONTENTS</a:t>
            </a:r>
            <a:endParaRPr lang="zh-CN" altLang="en-US" sz="4400" dirty="0">
              <a:solidFill>
                <a:srgbClr val="B28247"/>
              </a:solidFill>
              <a:latin typeface="张海山锐线体2.0" panose="02000000000000000000" pitchFamily="2" charset="-122"/>
              <a:ea typeface="张海山锐线体2.0" panose="02000000000000000000" pitchFamily="2" charset="-122"/>
            </a:endParaRPr>
          </a:p>
        </p:txBody>
      </p:sp>
      <p:sp>
        <p:nvSpPr>
          <p:cNvPr id="28" name="等腰三角形 27"/>
          <p:cNvSpPr/>
          <p:nvPr/>
        </p:nvSpPr>
        <p:spPr>
          <a:xfrm rot="16200000" flipV="1">
            <a:off x="7721985" y="1521076"/>
            <a:ext cx="419820" cy="361914"/>
          </a:xfrm>
          <a:prstGeom prst="triangle">
            <a:avLst/>
          </a:prstGeom>
          <a:solidFill>
            <a:srgbClr val="B2824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 name="文本框 28" descr="e7d195523061f1c0deeec63e560781cfd59afb0ea006f2a87ABB68BF51EA6619813959095094C18C62A12F549504892A4AAA8C1554C6663626E05CA27F281A14E6983772AFC3FB97135759321DEA3D704CB8FFD9D2544D20427D00997056F5C96BEB36E87B176A9A2B0208D5F0253CAA64F289E16775627845AD05F6A8DA43D217D906D92F737DD9"/>
          <p:cNvSpPr txBox="1"/>
          <p:nvPr/>
        </p:nvSpPr>
        <p:spPr>
          <a:xfrm>
            <a:off x="6753284" y="1286534"/>
            <a:ext cx="838691" cy="830997"/>
          </a:xfrm>
          <a:prstGeom prst="rect">
            <a:avLst/>
          </a:prstGeom>
          <a:noFill/>
          <a:effectLst/>
        </p:spPr>
        <p:txBody>
          <a:bodyPr wrap="none" rtlCol="0">
            <a:spAutoFit/>
          </a:bodyPr>
          <a:lstStyle/>
          <a:p>
            <a:r>
              <a:rPr lang="en-US" altLang="zh-CN" sz="4800" dirty="0">
                <a:solidFill>
                  <a:srgbClr val="B28247"/>
                </a:solidFill>
                <a:latin typeface="张海山锐线体2.0" panose="02000000000000000000" pitchFamily="2" charset="-122"/>
                <a:ea typeface="张海山锐线体2.0" panose="02000000000000000000" pitchFamily="2" charset="-122"/>
                <a:cs typeface="Kartika" panose="02020503030404060203" pitchFamily="18" charset="0"/>
              </a:rPr>
              <a:t>01</a:t>
            </a:r>
            <a:endParaRPr lang="zh-CN" altLang="en-US" sz="2000" dirty="0">
              <a:solidFill>
                <a:srgbClr val="B28247"/>
              </a:solidFill>
              <a:latin typeface="张海山锐线体2.0" panose="02000000000000000000" pitchFamily="2" charset="-122"/>
              <a:ea typeface="张海山锐线体2.0" panose="02000000000000000000" pitchFamily="2" charset="-122"/>
              <a:cs typeface="Kartika" panose="02020503030404060203" pitchFamily="18" charset="0"/>
            </a:endParaRPr>
          </a:p>
        </p:txBody>
      </p:sp>
      <p:sp>
        <p:nvSpPr>
          <p:cNvPr id="30" name="等腰三角形 29"/>
          <p:cNvSpPr/>
          <p:nvPr/>
        </p:nvSpPr>
        <p:spPr>
          <a:xfrm rot="16200000" flipV="1">
            <a:off x="7745725" y="3643159"/>
            <a:ext cx="419820" cy="361914"/>
          </a:xfrm>
          <a:prstGeom prst="triangle">
            <a:avLst/>
          </a:prstGeom>
          <a:solidFill>
            <a:srgbClr val="B2824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1" name="文本框 30" descr="e7d195523061f1c0deeec63e560781cfd59afb0ea006f2a87ABB68BF51EA6619813959095094C18C62A12F549504892A4AAA8C1554C6663626E05CA27F281A14E6983772AFC3FB97135759321DEA3D704CB8FFD9D2544D20427D00997056F5C96BEB36E87B176A9A2B0208D5F0253CAA64F289E16775627845AD05F6A8DA43D217D906D92F737DD9"/>
          <p:cNvSpPr txBox="1"/>
          <p:nvPr/>
        </p:nvSpPr>
        <p:spPr>
          <a:xfrm>
            <a:off x="6756242" y="3408617"/>
            <a:ext cx="838691" cy="830997"/>
          </a:xfrm>
          <a:prstGeom prst="rect">
            <a:avLst/>
          </a:prstGeom>
          <a:noFill/>
          <a:effectLst/>
        </p:spPr>
        <p:txBody>
          <a:bodyPr wrap="none" rtlCol="0">
            <a:spAutoFit/>
          </a:bodyPr>
          <a:lstStyle/>
          <a:p>
            <a:r>
              <a:rPr lang="en-US" altLang="zh-CN" sz="4800" dirty="0">
                <a:solidFill>
                  <a:srgbClr val="B28247"/>
                </a:solidFill>
                <a:latin typeface="张海山锐线体2.0" panose="02000000000000000000" pitchFamily="2" charset="-122"/>
                <a:ea typeface="张海山锐线体2.0" panose="02000000000000000000" pitchFamily="2" charset="-122"/>
                <a:cs typeface="Kartika" panose="02020503030404060203" pitchFamily="18" charset="0"/>
              </a:rPr>
              <a:t>03</a:t>
            </a:r>
            <a:endParaRPr lang="zh-CN" altLang="en-US" sz="2000" dirty="0">
              <a:solidFill>
                <a:srgbClr val="B28247"/>
              </a:solidFill>
              <a:latin typeface="张海山锐线体2.0" panose="02000000000000000000" pitchFamily="2" charset="-122"/>
              <a:ea typeface="张海山锐线体2.0" panose="02000000000000000000" pitchFamily="2" charset="-122"/>
              <a:cs typeface="Kartika" panose="02020503030404060203" pitchFamily="18" charset="0"/>
            </a:endParaRPr>
          </a:p>
        </p:txBody>
      </p:sp>
      <p:sp>
        <p:nvSpPr>
          <p:cNvPr id="32" name="等腰三角形 31"/>
          <p:cNvSpPr/>
          <p:nvPr/>
        </p:nvSpPr>
        <p:spPr>
          <a:xfrm rot="16200000" flipV="1">
            <a:off x="7742767" y="2559947"/>
            <a:ext cx="419820" cy="361914"/>
          </a:xfrm>
          <a:prstGeom prst="triangle">
            <a:avLst/>
          </a:prstGeom>
          <a:solidFill>
            <a:srgbClr val="B2824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 name="文本框 32" descr="e7d195523061f1c0deeec63e560781cfd59afb0ea006f2a87ABB68BF51EA6619813959095094C18C62A12F549504892A4AAA8C1554C6663626E05CA27F281A14E6983772AFC3FB97135759321DEA3D704CB8FFD9D2544D20427D00997056F5C96BEB36E87B176A9A2B0208D5F0253CAA64F289E16775627845AD05F6A8DA43D217D906D92F737DD9"/>
          <p:cNvSpPr txBox="1"/>
          <p:nvPr/>
        </p:nvSpPr>
        <p:spPr>
          <a:xfrm>
            <a:off x="6753284" y="2325405"/>
            <a:ext cx="838691" cy="830997"/>
          </a:xfrm>
          <a:prstGeom prst="rect">
            <a:avLst/>
          </a:prstGeom>
          <a:noFill/>
          <a:effectLst/>
        </p:spPr>
        <p:txBody>
          <a:bodyPr wrap="none" rtlCol="0">
            <a:spAutoFit/>
          </a:bodyPr>
          <a:lstStyle/>
          <a:p>
            <a:r>
              <a:rPr lang="en-US" altLang="zh-CN" sz="4800" dirty="0">
                <a:solidFill>
                  <a:srgbClr val="B28247"/>
                </a:solidFill>
                <a:latin typeface="张海山锐线体2.0" panose="02000000000000000000" pitchFamily="2" charset="-122"/>
                <a:ea typeface="张海山锐线体2.0" panose="02000000000000000000" pitchFamily="2" charset="-122"/>
                <a:cs typeface="Kartika" panose="02020503030404060203" pitchFamily="18" charset="0"/>
              </a:rPr>
              <a:t>02</a:t>
            </a:r>
            <a:endParaRPr lang="zh-CN" altLang="en-US" sz="2000" dirty="0">
              <a:solidFill>
                <a:srgbClr val="B28247"/>
              </a:solidFill>
              <a:latin typeface="张海山锐线体2.0" panose="02000000000000000000" pitchFamily="2" charset="-122"/>
              <a:ea typeface="张海山锐线体2.0" panose="02000000000000000000" pitchFamily="2" charset="-122"/>
              <a:cs typeface="Kartika" panose="02020503030404060203" pitchFamily="18" charset="0"/>
            </a:endParaRPr>
          </a:p>
        </p:txBody>
      </p:sp>
      <p:sp>
        <p:nvSpPr>
          <p:cNvPr id="34" name="等腰三角形 33"/>
          <p:cNvSpPr/>
          <p:nvPr/>
        </p:nvSpPr>
        <p:spPr>
          <a:xfrm rot="16200000" flipV="1">
            <a:off x="7739171" y="4695503"/>
            <a:ext cx="419820" cy="361914"/>
          </a:xfrm>
          <a:prstGeom prst="triangle">
            <a:avLst/>
          </a:prstGeom>
          <a:solidFill>
            <a:srgbClr val="B2824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 name="文本框 34" descr="e7d195523061f1c0deeec63e560781cfd59afb0ea006f2a87ABB68BF51EA6619813959095094C18C62A12F549504892A4AAA8C1554C6663626E05CA27F281A14E6983772AFC3FB97135759321DEA3D704CB8FFD9D2544D20427D00997056F5C96BEB36E87B176A9A2B0208D5F0253CAA64F289E16775627845AD05F6A8DA43D217D906D92F737DD9"/>
          <p:cNvSpPr txBox="1"/>
          <p:nvPr/>
        </p:nvSpPr>
        <p:spPr>
          <a:xfrm>
            <a:off x="6749688" y="4460961"/>
            <a:ext cx="838691" cy="830997"/>
          </a:xfrm>
          <a:prstGeom prst="rect">
            <a:avLst/>
          </a:prstGeom>
          <a:noFill/>
          <a:effectLst/>
        </p:spPr>
        <p:txBody>
          <a:bodyPr wrap="none" rtlCol="0">
            <a:spAutoFit/>
          </a:bodyPr>
          <a:lstStyle/>
          <a:p>
            <a:r>
              <a:rPr lang="en-US" altLang="zh-CN" sz="4800" dirty="0">
                <a:solidFill>
                  <a:srgbClr val="B28247"/>
                </a:solidFill>
                <a:latin typeface="张海山锐线体2.0" panose="02000000000000000000" pitchFamily="2" charset="-122"/>
                <a:ea typeface="张海山锐线体2.0" panose="02000000000000000000" pitchFamily="2" charset="-122"/>
                <a:cs typeface="Kartika" panose="02020503030404060203" pitchFamily="18" charset="0"/>
              </a:rPr>
              <a:t>04</a:t>
            </a:r>
            <a:endParaRPr lang="zh-CN" altLang="en-US" sz="2000" dirty="0">
              <a:solidFill>
                <a:srgbClr val="B28247"/>
              </a:solidFill>
              <a:latin typeface="张海山锐线体2.0" panose="02000000000000000000" pitchFamily="2" charset="-122"/>
              <a:ea typeface="张海山锐线体2.0" panose="02000000000000000000" pitchFamily="2" charset="-122"/>
              <a:cs typeface="Kartika" panose="02020503030404060203" pitchFamily="18" charset="0"/>
            </a:endParaRPr>
          </a:p>
        </p:txBody>
      </p:sp>
      <p:sp>
        <p:nvSpPr>
          <p:cNvPr id="36" name="文本框 35"/>
          <p:cNvSpPr txBox="1"/>
          <p:nvPr/>
        </p:nvSpPr>
        <p:spPr>
          <a:xfrm>
            <a:off x="8237544" y="1409644"/>
            <a:ext cx="1826141" cy="584775"/>
          </a:xfrm>
          <a:prstGeom prst="rect">
            <a:avLst/>
          </a:prstGeom>
          <a:noFill/>
        </p:spPr>
        <p:txBody>
          <a:bodyPr wrap="none" rtlCol="0">
            <a:spAutoFit/>
          </a:bodyPr>
          <a:lstStyle/>
          <a:p>
            <a:r>
              <a:rPr lang="zh-CN" altLang="en-US" sz="3200" b="1" dirty="0">
                <a:solidFill>
                  <a:srgbClr val="B28247"/>
                </a:solidFill>
                <a:latin typeface="张海山锐线体2.0" panose="02000000000000000000" pitchFamily="2" charset="-122"/>
                <a:ea typeface="张海山锐线体2.0" panose="02000000000000000000" pitchFamily="2" charset="-122"/>
              </a:rPr>
              <a:t>项目背景</a:t>
            </a:r>
          </a:p>
        </p:txBody>
      </p:sp>
      <p:sp>
        <p:nvSpPr>
          <p:cNvPr id="37" name="文本框 36"/>
          <p:cNvSpPr txBox="1"/>
          <p:nvPr/>
        </p:nvSpPr>
        <p:spPr>
          <a:xfrm>
            <a:off x="8284689" y="2448515"/>
            <a:ext cx="1826141" cy="584775"/>
          </a:xfrm>
          <a:prstGeom prst="rect">
            <a:avLst/>
          </a:prstGeom>
          <a:noFill/>
        </p:spPr>
        <p:txBody>
          <a:bodyPr wrap="none" rtlCol="0">
            <a:spAutoFit/>
          </a:bodyPr>
          <a:lstStyle/>
          <a:p>
            <a:r>
              <a:rPr lang="zh-CN" altLang="en-US" sz="3200" b="1" dirty="0">
                <a:solidFill>
                  <a:srgbClr val="B28247"/>
                </a:solidFill>
                <a:latin typeface="张海山锐线体2.0" panose="02000000000000000000" pitchFamily="2" charset="-122"/>
                <a:ea typeface="张海山锐线体2.0" panose="02000000000000000000" pitchFamily="2" charset="-122"/>
              </a:rPr>
              <a:t>研究内容</a:t>
            </a:r>
          </a:p>
        </p:txBody>
      </p:sp>
      <p:sp>
        <p:nvSpPr>
          <p:cNvPr id="38" name="文本框 37"/>
          <p:cNvSpPr txBox="1"/>
          <p:nvPr/>
        </p:nvSpPr>
        <p:spPr>
          <a:xfrm>
            <a:off x="8286375" y="3531727"/>
            <a:ext cx="1826141" cy="584775"/>
          </a:xfrm>
          <a:prstGeom prst="rect">
            <a:avLst/>
          </a:prstGeom>
          <a:noFill/>
        </p:spPr>
        <p:txBody>
          <a:bodyPr wrap="none" rtlCol="0">
            <a:spAutoFit/>
          </a:bodyPr>
          <a:lstStyle/>
          <a:p>
            <a:r>
              <a:rPr lang="zh-CN" altLang="en-US" sz="3200" b="1" dirty="0">
                <a:solidFill>
                  <a:srgbClr val="B28247"/>
                </a:solidFill>
                <a:latin typeface="张海山锐线体2.0" panose="02000000000000000000" pitchFamily="2" charset="-122"/>
                <a:ea typeface="张海山锐线体2.0" panose="02000000000000000000" pitchFamily="2" charset="-122"/>
              </a:rPr>
              <a:t>项目成果</a:t>
            </a:r>
          </a:p>
        </p:txBody>
      </p:sp>
      <p:sp>
        <p:nvSpPr>
          <p:cNvPr id="39" name="文本框 38"/>
          <p:cNvSpPr txBox="1"/>
          <p:nvPr/>
        </p:nvSpPr>
        <p:spPr>
          <a:xfrm>
            <a:off x="8275014" y="4571271"/>
            <a:ext cx="1826141" cy="584775"/>
          </a:xfrm>
          <a:prstGeom prst="rect">
            <a:avLst/>
          </a:prstGeom>
          <a:noFill/>
        </p:spPr>
        <p:txBody>
          <a:bodyPr wrap="none" rtlCol="0">
            <a:spAutoFit/>
          </a:bodyPr>
          <a:lstStyle/>
          <a:p>
            <a:r>
              <a:rPr lang="zh-CN" altLang="en-US" sz="3200" b="1" dirty="0">
                <a:solidFill>
                  <a:srgbClr val="B28247"/>
                </a:solidFill>
                <a:latin typeface="张海山锐线体2.0" panose="02000000000000000000" pitchFamily="2" charset="-122"/>
                <a:ea typeface="张海山锐线体2.0" panose="02000000000000000000" pitchFamily="2" charset="-122"/>
              </a:rPr>
              <a:t>实践意义</a:t>
            </a:r>
          </a:p>
        </p:txBody>
      </p:sp>
    </p:spTree>
    <p:extLst>
      <p:ext uri="{BB962C8B-B14F-4D97-AF65-F5344CB8AC3E}">
        <p14:creationId xmlns:p14="http://schemas.microsoft.com/office/powerpoint/2010/main" val="35511441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p:cNvPicPr>
            <a:picLocks noChangeAspect="1"/>
          </p:cNvPicPr>
          <p:nvPr/>
        </p:nvPicPr>
        <p:blipFill rotWithShape="1">
          <a:blip r:embed="rId3" cstate="print">
            <a:extLst>
              <a:ext uri="{28A0092B-C50C-407E-A947-70E740481C1C}">
                <a14:useLocalDpi xmlns:a14="http://schemas.microsoft.com/office/drawing/2010/main" val="0"/>
              </a:ext>
            </a:extLst>
          </a:blip>
          <a:srcRect l="20519" t="16799" r="25289" b="55579"/>
          <a:stretch/>
        </p:blipFill>
        <p:spPr>
          <a:xfrm>
            <a:off x="0" y="0"/>
            <a:ext cx="12192000" cy="6858000"/>
          </a:xfrm>
          <a:custGeom>
            <a:avLst/>
            <a:gdLst>
              <a:gd name="connsiteX0" fmla="*/ 0 w 5731099"/>
              <a:gd name="connsiteY0" fmla="*/ 0 h 3400022"/>
              <a:gd name="connsiteX1" fmla="*/ 5731099 w 5731099"/>
              <a:gd name="connsiteY1" fmla="*/ 0 h 3400022"/>
              <a:gd name="connsiteX2" fmla="*/ 5731099 w 5731099"/>
              <a:gd name="connsiteY2" fmla="*/ 3400022 h 3400022"/>
              <a:gd name="connsiteX3" fmla="*/ 0 w 5731099"/>
              <a:gd name="connsiteY3" fmla="*/ 3400022 h 3400022"/>
            </a:gdLst>
            <a:ahLst/>
            <a:cxnLst>
              <a:cxn ang="0">
                <a:pos x="connsiteX0" y="connsiteY0"/>
              </a:cxn>
              <a:cxn ang="0">
                <a:pos x="connsiteX1" y="connsiteY1"/>
              </a:cxn>
              <a:cxn ang="0">
                <a:pos x="connsiteX2" y="connsiteY2"/>
              </a:cxn>
              <a:cxn ang="0">
                <a:pos x="connsiteX3" y="connsiteY3"/>
              </a:cxn>
            </a:cxnLst>
            <a:rect l="l" t="t" r="r" b="b"/>
            <a:pathLst>
              <a:path w="5731099" h="3400022">
                <a:moveTo>
                  <a:pt x="0" y="0"/>
                </a:moveTo>
                <a:lnTo>
                  <a:pt x="5731099" y="0"/>
                </a:lnTo>
                <a:lnTo>
                  <a:pt x="5731099" y="3400022"/>
                </a:lnTo>
                <a:lnTo>
                  <a:pt x="0" y="3400022"/>
                </a:lnTo>
                <a:close/>
              </a:path>
            </a:pathLst>
          </a:custGeom>
        </p:spPr>
      </p:pic>
      <p:sp>
        <p:nvSpPr>
          <p:cNvPr id="5" name="文本框 4"/>
          <p:cNvSpPr txBox="1"/>
          <p:nvPr/>
        </p:nvSpPr>
        <p:spPr>
          <a:xfrm>
            <a:off x="5020898" y="1258818"/>
            <a:ext cx="2577331" cy="2215991"/>
          </a:xfrm>
          <a:prstGeom prst="rect">
            <a:avLst/>
          </a:prstGeom>
          <a:noFill/>
        </p:spPr>
        <p:txBody>
          <a:bodyPr wrap="square" rtlCol="0">
            <a:spAutoFit/>
          </a:bodyPr>
          <a:lstStyle/>
          <a:p>
            <a:r>
              <a:rPr lang="en-US" altLang="zh-CN" sz="13800" b="1" dirty="0">
                <a:solidFill>
                  <a:srgbClr val="B28247"/>
                </a:solidFill>
                <a:latin typeface="张海山锐线体2.0" panose="02000000000000000000" pitchFamily="2" charset="-122"/>
                <a:ea typeface="张海山锐线体2.0" panose="02000000000000000000" pitchFamily="2" charset="-122"/>
              </a:rPr>
              <a:t>01</a:t>
            </a:r>
            <a:endParaRPr lang="zh-CN" altLang="en-US" sz="13800" b="1" dirty="0">
              <a:solidFill>
                <a:srgbClr val="B28247"/>
              </a:solidFill>
              <a:latin typeface="张海山锐线体2.0" panose="02000000000000000000" pitchFamily="2" charset="-122"/>
              <a:ea typeface="张海山锐线体2.0" panose="02000000000000000000" pitchFamily="2" charset="-122"/>
            </a:endParaRPr>
          </a:p>
        </p:txBody>
      </p:sp>
      <p:cxnSp>
        <p:nvCxnSpPr>
          <p:cNvPr id="6" name="直接连接符 5"/>
          <p:cNvCxnSpPr/>
          <p:nvPr/>
        </p:nvCxnSpPr>
        <p:spPr>
          <a:xfrm rot="5400000">
            <a:off x="6070812" y="3241484"/>
            <a:ext cx="0" cy="756000"/>
          </a:xfrm>
          <a:prstGeom prst="line">
            <a:avLst/>
          </a:prstGeom>
          <a:ln w="31750">
            <a:solidFill>
              <a:srgbClr val="B28247"/>
            </a:solidFill>
          </a:ln>
        </p:spPr>
        <p:style>
          <a:lnRef idx="1">
            <a:schemeClr val="accent1"/>
          </a:lnRef>
          <a:fillRef idx="0">
            <a:schemeClr val="accent1"/>
          </a:fillRef>
          <a:effectRef idx="0">
            <a:schemeClr val="accent1"/>
          </a:effectRef>
          <a:fontRef idx="minor">
            <a:schemeClr val="tx1"/>
          </a:fontRef>
        </p:style>
      </p:cxnSp>
      <p:sp>
        <p:nvSpPr>
          <p:cNvPr id="7" name="文本框 6"/>
          <p:cNvSpPr txBox="1"/>
          <p:nvPr/>
        </p:nvSpPr>
        <p:spPr>
          <a:xfrm>
            <a:off x="2522682" y="4044488"/>
            <a:ext cx="7096260" cy="1015663"/>
          </a:xfrm>
          <a:prstGeom prst="rect">
            <a:avLst/>
          </a:prstGeom>
          <a:noFill/>
        </p:spPr>
        <p:txBody>
          <a:bodyPr wrap="square" rtlCol="0">
            <a:spAutoFit/>
          </a:bodyPr>
          <a:lstStyle/>
          <a:p>
            <a:pPr algn="ctr"/>
            <a:r>
              <a:rPr lang="zh-CN" altLang="en-US" sz="6000" b="1" dirty="0">
                <a:solidFill>
                  <a:srgbClr val="B28247"/>
                </a:solidFill>
                <a:latin typeface="张海山锐线体2.0" panose="02000000000000000000" pitchFamily="2" charset="-122"/>
                <a:ea typeface="张海山锐线体2.0" panose="02000000000000000000" pitchFamily="2" charset="-122"/>
              </a:rPr>
              <a:t>项目背景</a:t>
            </a:r>
          </a:p>
        </p:txBody>
      </p:sp>
    </p:spTree>
    <p:extLst>
      <p:ext uri="{BB962C8B-B14F-4D97-AF65-F5344CB8AC3E}">
        <p14:creationId xmlns:p14="http://schemas.microsoft.com/office/powerpoint/2010/main" val="20565085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图片 7"/>
          <p:cNvPicPr>
            <a:picLocks noChangeAspect="1"/>
          </p:cNvPicPr>
          <p:nvPr/>
        </p:nvPicPr>
        <p:blipFill rotWithShape="1">
          <a:blip r:embed="rId3" cstate="print">
            <a:extLst>
              <a:ext uri="{28A0092B-C50C-407E-A947-70E740481C1C}">
                <a14:useLocalDpi xmlns:a14="http://schemas.microsoft.com/office/drawing/2010/main" val="0"/>
              </a:ext>
            </a:extLst>
          </a:blip>
          <a:srcRect l="19581" t="59344" r="52273" b="12329"/>
          <a:stretch/>
        </p:blipFill>
        <p:spPr>
          <a:xfrm>
            <a:off x="-1" y="-529388"/>
            <a:ext cx="5101389" cy="1873682"/>
          </a:xfrm>
          <a:custGeom>
            <a:avLst/>
            <a:gdLst>
              <a:gd name="connsiteX0" fmla="*/ 0 w 11861442"/>
              <a:gd name="connsiteY0" fmla="*/ 0 h 6767848"/>
              <a:gd name="connsiteX1" fmla="*/ 11861442 w 11861442"/>
              <a:gd name="connsiteY1" fmla="*/ 0 h 6767848"/>
              <a:gd name="connsiteX2" fmla="*/ 11861442 w 11861442"/>
              <a:gd name="connsiteY2" fmla="*/ 6767848 h 6767848"/>
              <a:gd name="connsiteX3" fmla="*/ 0 w 11861442"/>
              <a:gd name="connsiteY3" fmla="*/ 6767848 h 6767848"/>
            </a:gdLst>
            <a:ahLst/>
            <a:cxnLst>
              <a:cxn ang="0">
                <a:pos x="connsiteX0" y="connsiteY0"/>
              </a:cxn>
              <a:cxn ang="0">
                <a:pos x="connsiteX1" y="connsiteY1"/>
              </a:cxn>
              <a:cxn ang="0">
                <a:pos x="connsiteX2" y="connsiteY2"/>
              </a:cxn>
              <a:cxn ang="0">
                <a:pos x="connsiteX3" y="connsiteY3"/>
              </a:cxn>
            </a:cxnLst>
            <a:rect l="l" t="t" r="r" b="b"/>
            <a:pathLst>
              <a:path w="11861442" h="6767848">
                <a:moveTo>
                  <a:pt x="0" y="0"/>
                </a:moveTo>
                <a:lnTo>
                  <a:pt x="11861442" y="0"/>
                </a:lnTo>
                <a:lnTo>
                  <a:pt x="11861442" y="6767848"/>
                </a:lnTo>
                <a:lnTo>
                  <a:pt x="0" y="6767848"/>
                </a:lnTo>
                <a:close/>
              </a:path>
            </a:pathLst>
          </a:custGeom>
        </p:spPr>
      </p:pic>
      <p:pic>
        <p:nvPicPr>
          <p:cNvPr id="9" name="图片 8"/>
          <p:cNvPicPr>
            <a:picLocks noChangeAspect="1"/>
          </p:cNvPicPr>
          <p:nvPr/>
        </p:nvPicPr>
        <p:blipFill rotWithShape="1">
          <a:blip r:embed="rId3" cstate="print">
            <a:extLst>
              <a:ext uri="{28A0092B-C50C-407E-A947-70E740481C1C}">
                <a14:useLocalDpi xmlns:a14="http://schemas.microsoft.com/office/drawing/2010/main" val="0"/>
              </a:ext>
            </a:extLst>
          </a:blip>
          <a:srcRect l="38035" t="68185" r="52273" b="12329"/>
          <a:stretch/>
        </p:blipFill>
        <p:spPr>
          <a:xfrm flipH="1">
            <a:off x="5101385" y="0"/>
            <a:ext cx="7090613" cy="1344294"/>
          </a:xfrm>
          <a:custGeom>
            <a:avLst/>
            <a:gdLst>
              <a:gd name="connsiteX0" fmla="*/ 0 w 11861442"/>
              <a:gd name="connsiteY0" fmla="*/ 0 h 6767848"/>
              <a:gd name="connsiteX1" fmla="*/ 11861442 w 11861442"/>
              <a:gd name="connsiteY1" fmla="*/ 0 h 6767848"/>
              <a:gd name="connsiteX2" fmla="*/ 11861442 w 11861442"/>
              <a:gd name="connsiteY2" fmla="*/ 6767848 h 6767848"/>
              <a:gd name="connsiteX3" fmla="*/ 0 w 11861442"/>
              <a:gd name="connsiteY3" fmla="*/ 6767848 h 6767848"/>
            </a:gdLst>
            <a:ahLst/>
            <a:cxnLst>
              <a:cxn ang="0">
                <a:pos x="connsiteX0" y="connsiteY0"/>
              </a:cxn>
              <a:cxn ang="0">
                <a:pos x="connsiteX1" y="connsiteY1"/>
              </a:cxn>
              <a:cxn ang="0">
                <a:pos x="connsiteX2" y="connsiteY2"/>
              </a:cxn>
              <a:cxn ang="0">
                <a:pos x="connsiteX3" y="connsiteY3"/>
              </a:cxn>
            </a:cxnLst>
            <a:rect l="l" t="t" r="r" b="b"/>
            <a:pathLst>
              <a:path w="11861442" h="6767848">
                <a:moveTo>
                  <a:pt x="0" y="0"/>
                </a:moveTo>
                <a:lnTo>
                  <a:pt x="11861442" y="0"/>
                </a:lnTo>
                <a:lnTo>
                  <a:pt x="11861442" y="6767848"/>
                </a:lnTo>
                <a:lnTo>
                  <a:pt x="0" y="6767848"/>
                </a:lnTo>
                <a:close/>
              </a:path>
            </a:pathLst>
          </a:custGeom>
        </p:spPr>
      </p:pic>
      <p:sp>
        <p:nvSpPr>
          <p:cNvPr id="11" name="矩形 10"/>
          <p:cNvSpPr/>
          <p:nvPr/>
        </p:nvSpPr>
        <p:spPr>
          <a:xfrm>
            <a:off x="1802874" y="-1507957"/>
            <a:ext cx="1267940" cy="1245453"/>
          </a:xfrm>
          <a:prstGeom prst="rect">
            <a:avLst/>
          </a:prstGeom>
          <a:solidFill>
            <a:srgbClr val="B2824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矩形 11"/>
          <p:cNvSpPr/>
          <p:nvPr/>
        </p:nvSpPr>
        <p:spPr>
          <a:xfrm>
            <a:off x="3070814" y="-1507958"/>
            <a:ext cx="1267940" cy="1245453"/>
          </a:xfrm>
          <a:prstGeom prst="rect">
            <a:avLst/>
          </a:prstGeom>
          <a:solidFill>
            <a:srgbClr val="1E212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文本框 1">
            <a:extLst>
              <a:ext uri="{FF2B5EF4-FFF2-40B4-BE49-F238E27FC236}">
                <a16:creationId xmlns:a16="http://schemas.microsoft.com/office/drawing/2014/main" id="{64111868-158A-4A66-9623-3949B59AE036}"/>
              </a:ext>
            </a:extLst>
          </p:cNvPr>
          <p:cNvSpPr txBox="1"/>
          <p:nvPr/>
        </p:nvSpPr>
        <p:spPr>
          <a:xfrm>
            <a:off x="527793" y="1496262"/>
            <a:ext cx="7621921" cy="5355312"/>
          </a:xfrm>
          <a:prstGeom prst="rect">
            <a:avLst/>
          </a:prstGeom>
          <a:noFill/>
        </p:spPr>
        <p:txBody>
          <a:bodyPr wrap="square" rtlCol="0">
            <a:spAutoFit/>
          </a:bodyPr>
          <a:lstStyle/>
          <a:p>
            <a:pPr indent="457200">
              <a:lnSpc>
                <a:spcPct val="150000"/>
              </a:lnSpc>
            </a:pPr>
            <a:r>
              <a:rPr lang="zh-CN" altLang="zh-CN" sz="1800" kern="100" dirty="0">
                <a:effectLst/>
                <a:latin typeface="微软雅黑" panose="020B0503020204020204" pitchFamily="34" charset="-122"/>
                <a:ea typeface="微软雅黑" panose="020B0503020204020204" pitchFamily="34" charset="-122"/>
              </a:rPr>
              <a:t>近年来， 强大的社会需求产生了各种各样的应用场景。以</a:t>
            </a:r>
            <a:r>
              <a:rPr lang="en-US" altLang="zh-CN" sz="1800" kern="100" dirty="0">
                <a:effectLst/>
                <a:latin typeface="微软雅黑" panose="020B0503020204020204" pitchFamily="34" charset="-122"/>
                <a:ea typeface="微软雅黑" panose="020B0503020204020204" pitchFamily="34" charset="-122"/>
              </a:rPr>
              <a:t> AR</a:t>
            </a:r>
            <a:r>
              <a:rPr lang="zh-CN" altLang="zh-CN" sz="1800" kern="100" dirty="0">
                <a:effectLst/>
                <a:latin typeface="微软雅黑" panose="020B0503020204020204" pitchFamily="34" charset="-122"/>
                <a:ea typeface="微软雅黑" panose="020B0503020204020204" pitchFamily="34" charset="-122"/>
              </a:rPr>
              <a:t>、</a:t>
            </a:r>
            <a:r>
              <a:rPr lang="en-US" altLang="zh-CN" sz="1800" kern="100" dirty="0">
                <a:effectLst/>
                <a:latin typeface="微软雅黑" panose="020B0503020204020204" pitchFamily="34" charset="-122"/>
                <a:ea typeface="微软雅黑" panose="020B0503020204020204" pitchFamily="34" charset="-122"/>
              </a:rPr>
              <a:t>VR</a:t>
            </a:r>
            <a:r>
              <a:rPr lang="zh-CN" altLang="zh-CN" sz="1800" kern="100" dirty="0">
                <a:effectLst/>
                <a:latin typeface="微软雅黑" panose="020B0503020204020204" pitchFamily="34" charset="-122"/>
                <a:ea typeface="微软雅黑" panose="020B0503020204020204" pitchFamily="34" charset="-122"/>
              </a:rPr>
              <a:t>、</a:t>
            </a:r>
            <a:r>
              <a:rPr lang="en-US" altLang="zh-CN" sz="1800" kern="100" dirty="0">
                <a:effectLst/>
                <a:latin typeface="微软雅黑" panose="020B0503020204020204" pitchFamily="34" charset="-122"/>
                <a:ea typeface="微软雅黑" panose="020B0503020204020204" pitchFamily="34" charset="-122"/>
              </a:rPr>
              <a:t>MR</a:t>
            </a:r>
            <a:r>
              <a:rPr lang="zh-CN" altLang="zh-CN" sz="1800" kern="100" dirty="0">
                <a:effectLst/>
                <a:latin typeface="微软雅黑" panose="020B0503020204020204" pitchFamily="34" charset="-122"/>
                <a:ea typeface="微软雅黑" panose="020B0503020204020204" pitchFamily="34" charset="-122"/>
              </a:rPr>
              <a:t>为代表的计算机系统的拟人化和以笔记本电脑、智能手机、智能手表为代表的计算设备的微型化、随身化、嵌入化，成为了计算机交互发展的两个重要向。</a:t>
            </a:r>
            <a:endParaRPr lang="en-US" altLang="zh-CN" sz="1800" kern="100" dirty="0">
              <a:effectLst/>
              <a:latin typeface="微软雅黑" panose="020B0503020204020204" pitchFamily="34" charset="-122"/>
              <a:ea typeface="微软雅黑" panose="020B0503020204020204" pitchFamily="34" charset="-122"/>
            </a:endParaRPr>
          </a:p>
          <a:p>
            <a:pPr indent="457200">
              <a:lnSpc>
                <a:spcPct val="150000"/>
              </a:lnSpc>
            </a:pPr>
            <a:r>
              <a:rPr lang="zh-CN" altLang="zh-CN" dirty="0">
                <a:latin typeface="微软雅黑" panose="020B0503020204020204" pitchFamily="34" charset="-122"/>
                <a:ea typeface="微软雅黑" panose="020B0503020204020204" pitchFamily="34" charset="-122"/>
              </a:rPr>
              <a:t>视线追踪技术作为一种新型的人机交互技术，应用广泛，前景广阔。如何优化视线追踪算法是提高视线追踪精度的核心问题。在视线追踪多相机多光源系统中，传统的三维视线估计方法通常遵循一个原理，即瞳孔中心的成像投影是图像中瞳孔椭圆的中心。但是根据计算机视觉原理，空间圆形目标的中心的像点不是其椭圆像的中心，即空间圆形目标存在成像畸变。因此，传统方法有其固有的缺陷，会导致视线估计的误差，特别是在眼球相对于相机光轴以大角度斜视的情况下。针对传统方法的不足，本项目主要采用最新三维视线估计方法设计完成双相机多光源视线估计系统。</a:t>
            </a:r>
            <a:endParaRPr lang="zh-CN" altLang="zh-CN" sz="1800" kern="100" dirty="0">
              <a:effectLst/>
              <a:latin typeface="微软雅黑" panose="020B0503020204020204" pitchFamily="34" charset="-122"/>
              <a:ea typeface="微软雅黑" panose="020B0503020204020204" pitchFamily="34" charset="-122"/>
            </a:endParaRPr>
          </a:p>
          <a:p>
            <a:endParaRPr lang="zh-CN" altLang="en-US" dirty="0"/>
          </a:p>
        </p:txBody>
      </p:sp>
      <p:pic>
        <p:nvPicPr>
          <p:cNvPr id="1026" name="Picture 2">
            <a:extLst>
              <a:ext uri="{FF2B5EF4-FFF2-40B4-BE49-F238E27FC236}">
                <a16:creationId xmlns:a16="http://schemas.microsoft.com/office/drawing/2014/main" id="{010C23C5-CD4B-4A46-9069-DC524CD426B3}"/>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268821" y="2586601"/>
            <a:ext cx="3618379" cy="2887466"/>
          </a:xfrm>
          <a:prstGeom prst="rect">
            <a:avLst/>
          </a:prstGeom>
          <a:noFill/>
          <a:extLst>
            <a:ext uri="{909E8E84-426E-40DD-AFC4-6F175D3DCCD1}">
              <a14:hiddenFill xmlns:a14="http://schemas.microsoft.com/office/drawing/2010/main">
                <a:solidFill>
                  <a:srgbClr val="FFFFFF"/>
                </a:solidFill>
              </a14:hiddenFill>
            </a:ext>
          </a:extLst>
        </p:spPr>
      </p:pic>
      <p:sp>
        <p:nvSpPr>
          <p:cNvPr id="10" name="文本框 9"/>
          <p:cNvSpPr txBox="1"/>
          <p:nvPr/>
        </p:nvSpPr>
        <p:spPr>
          <a:xfrm>
            <a:off x="4464784" y="164315"/>
            <a:ext cx="3262432" cy="1015663"/>
          </a:xfrm>
          <a:prstGeom prst="rect">
            <a:avLst/>
          </a:prstGeom>
          <a:noFill/>
        </p:spPr>
        <p:txBody>
          <a:bodyPr wrap="none" rtlCol="0">
            <a:spAutoFit/>
          </a:bodyPr>
          <a:lstStyle/>
          <a:p>
            <a:pPr algn="ctr"/>
            <a:r>
              <a:rPr lang="zh-CN" altLang="en-US" sz="6000" b="1" dirty="0">
                <a:solidFill>
                  <a:srgbClr val="B28247"/>
                </a:solidFill>
                <a:latin typeface="张海山锐线体2.0" panose="02000000000000000000" pitchFamily="2" charset="-122"/>
                <a:ea typeface="张海山锐线体2.0" panose="02000000000000000000" pitchFamily="2" charset="-122"/>
              </a:rPr>
              <a:t>项目背景</a:t>
            </a:r>
          </a:p>
        </p:txBody>
      </p:sp>
    </p:spTree>
    <p:extLst>
      <p:ext uri="{BB962C8B-B14F-4D97-AF65-F5344CB8AC3E}">
        <p14:creationId xmlns:p14="http://schemas.microsoft.com/office/powerpoint/2010/main" val="14811820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p:cNvPicPr>
            <a:picLocks noChangeAspect="1"/>
          </p:cNvPicPr>
          <p:nvPr/>
        </p:nvPicPr>
        <p:blipFill rotWithShape="1">
          <a:blip r:embed="rId3" cstate="print">
            <a:extLst>
              <a:ext uri="{28A0092B-C50C-407E-A947-70E740481C1C}">
                <a14:useLocalDpi xmlns:a14="http://schemas.microsoft.com/office/drawing/2010/main" val="0"/>
              </a:ext>
            </a:extLst>
          </a:blip>
          <a:srcRect l="20519" t="16799" r="25289" b="55579"/>
          <a:stretch/>
        </p:blipFill>
        <p:spPr>
          <a:xfrm>
            <a:off x="0" y="0"/>
            <a:ext cx="12192000" cy="6858000"/>
          </a:xfrm>
          <a:custGeom>
            <a:avLst/>
            <a:gdLst>
              <a:gd name="connsiteX0" fmla="*/ 0 w 5731099"/>
              <a:gd name="connsiteY0" fmla="*/ 0 h 3400022"/>
              <a:gd name="connsiteX1" fmla="*/ 5731099 w 5731099"/>
              <a:gd name="connsiteY1" fmla="*/ 0 h 3400022"/>
              <a:gd name="connsiteX2" fmla="*/ 5731099 w 5731099"/>
              <a:gd name="connsiteY2" fmla="*/ 3400022 h 3400022"/>
              <a:gd name="connsiteX3" fmla="*/ 0 w 5731099"/>
              <a:gd name="connsiteY3" fmla="*/ 3400022 h 3400022"/>
            </a:gdLst>
            <a:ahLst/>
            <a:cxnLst>
              <a:cxn ang="0">
                <a:pos x="connsiteX0" y="connsiteY0"/>
              </a:cxn>
              <a:cxn ang="0">
                <a:pos x="connsiteX1" y="connsiteY1"/>
              </a:cxn>
              <a:cxn ang="0">
                <a:pos x="connsiteX2" y="connsiteY2"/>
              </a:cxn>
              <a:cxn ang="0">
                <a:pos x="connsiteX3" y="connsiteY3"/>
              </a:cxn>
            </a:cxnLst>
            <a:rect l="l" t="t" r="r" b="b"/>
            <a:pathLst>
              <a:path w="5731099" h="3400022">
                <a:moveTo>
                  <a:pt x="0" y="0"/>
                </a:moveTo>
                <a:lnTo>
                  <a:pt x="5731099" y="0"/>
                </a:lnTo>
                <a:lnTo>
                  <a:pt x="5731099" y="3400022"/>
                </a:lnTo>
                <a:lnTo>
                  <a:pt x="0" y="3400022"/>
                </a:lnTo>
                <a:close/>
              </a:path>
            </a:pathLst>
          </a:custGeom>
        </p:spPr>
      </p:pic>
      <p:sp>
        <p:nvSpPr>
          <p:cNvPr id="5" name="文本框 4"/>
          <p:cNvSpPr txBox="1"/>
          <p:nvPr/>
        </p:nvSpPr>
        <p:spPr>
          <a:xfrm>
            <a:off x="5020898" y="1258818"/>
            <a:ext cx="2403159" cy="2215991"/>
          </a:xfrm>
          <a:prstGeom prst="rect">
            <a:avLst/>
          </a:prstGeom>
          <a:noFill/>
        </p:spPr>
        <p:txBody>
          <a:bodyPr wrap="square" rtlCol="0">
            <a:spAutoFit/>
          </a:bodyPr>
          <a:lstStyle/>
          <a:p>
            <a:r>
              <a:rPr lang="en-US" altLang="zh-CN" sz="13800" b="1" dirty="0">
                <a:solidFill>
                  <a:srgbClr val="B28247"/>
                </a:solidFill>
                <a:latin typeface="张海山锐线体2.0" panose="02000000000000000000" pitchFamily="2" charset="-122"/>
                <a:ea typeface="张海山锐线体2.0" panose="02000000000000000000" pitchFamily="2" charset="-122"/>
              </a:rPr>
              <a:t>02</a:t>
            </a:r>
            <a:endParaRPr lang="zh-CN" altLang="en-US" sz="13800" b="1" dirty="0">
              <a:solidFill>
                <a:srgbClr val="B28247"/>
              </a:solidFill>
              <a:latin typeface="张海山锐线体2.0" panose="02000000000000000000" pitchFamily="2" charset="-122"/>
              <a:ea typeface="张海山锐线体2.0" panose="02000000000000000000" pitchFamily="2" charset="-122"/>
            </a:endParaRPr>
          </a:p>
        </p:txBody>
      </p:sp>
      <p:cxnSp>
        <p:nvCxnSpPr>
          <p:cNvPr id="6" name="直接连接符 5"/>
          <p:cNvCxnSpPr/>
          <p:nvPr/>
        </p:nvCxnSpPr>
        <p:spPr>
          <a:xfrm rot="5400000">
            <a:off x="6070812" y="3241484"/>
            <a:ext cx="0" cy="756000"/>
          </a:xfrm>
          <a:prstGeom prst="line">
            <a:avLst/>
          </a:prstGeom>
          <a:ln w="31750">
            <a:solidFill>
              <a:srgbClr val="B28247"/>
            </a:solidFill>
          </a:ln>
        </p:spPr>
        <p:style>
          <a:lnRef idx="1">
            <a:schemeClr val="accent1"/>
          </a:lnRef>
          <a:fillRef idx="0">
            <a:schemeClr val="accent1"/>
          </a:fillRef>
          <a:effectRef idx="0">
            <a:schemeClr val="accent1"/>
          </a:effectRef>
          <a:fontRef idx="minor">
            <a:schemeClr val="tx1"/>
          </a:fontRef>
        </p:style>
      </p:cxnSp>
      <p:sp>
        <p:nvSpPr>
          <p:cNvPr id="7" name="文本框 6"/>
          <p:cNvSpPr txBox="1"/>
          <p:nvPr/>
        </p:nvSpPr>
        <p:spPr>
          <a:xfrm>
            <a:off x="2522682" y="4044488"/>
            <a:ext cx="7096260" cy="1015663"/>
          </a:xfrm>
          <a:prstGeom prst="rect">
            <a:avLst/>
          </a:prstGeom>
          <a:noFill/>
        </p:spPr>
        <p:txBody>
          <a:bodyPr wrap="square" rtlCol="0">
            <a:spAutoFit/>
          </a:bodyPr>
          <a:lstStyle/>
          <a:p>
            <a:pPr algn="ctr"/>
            <a:r>
              <a:rPr lang="zh-CN" altLang="en-US" sz="6000" b="1" dirty="0">
                <a:solidFill>
                  <a:srgbClr val="B28247"/>
                </a:solidFill>
                <a:latin typeface="张海山锐线体2.0" panose="02000000000000000000" pitchFamily="2" charset="-122"/>
                <a:ea typeface="张海山锐线体2.0" panose="02000000000000000000" pitchFamily="2" charset="-122"/>
              </a:rPr>
              <a:t>研究内容</a:t>
            </a:r>
          </a:p>
        </p:txBody>
      </p:sp>
    </p:spTree>
    <p:extLst>
      <p:ext uri="{BB962C8B-B14F-4D97-AF65-F5344CB8AC3E}">
        <p14:creationId xmlns:p14="http://schemas.microsoft.com/office/powerpoint/2010/main" val="17671765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矩形 10"/>
          <p:cNvSpPr/>
          <p:nvPr/>
        </p:nvSpPr>
        <p:spPr>
          <a:xfrm>
            <a:off x="1802874" y="-1507957"/>
            <a:ext cx="1267940" cy="1245453"/>
          </a:xfrm>
          <a:prstGeom prst="rect">
            <a:avLst/>
          </a:prstGeom>
          <a:solidFill>
            <a:srgbClr val="B2824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矩形 11"/>
          <p:cNvSpPr/>
          <p:nvPr/>
        </p:nvSpPr>
        <p:spPr>
          <a:xfrm>
            <a:off x="3070814" y="-1507958"/>
            <a:ext cx="1267940" cy="1245453"/>
          </a:xfrm>
          <a:prstGeom prst="rect">
            <a:avLst/>
          </a:prstGeom>
          <a:solidFill>
            <a:srgbClr val="1E212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Freeform 6"/>
          <p:cNvSpPr>
            <a:spLocks/>
          </p:cNvSpPr>
          <p:nvPr/>
        </p:nvSpPr>
        <p:spPr bwMode="auto">
          <a:xfrm>
            <a:off x="4110170" y="4543486"/>
            <a:ext cx="1843034" cy="1842346"/>
          </a:xfrm>
          <a:custGeom>
            <a:avLst/>
            <a:gdLst>
              <a:gd name="T0" fmla="*/ 59 w 148"/>
              <a:gd name="T1" fmla="*/ 1 h 148"/>
              <a:gd name="T2" fmla="*/ 1 w 148"/>
              <a:gd name="T3" fmla="*/ 59 h 148"/>
              <a:gd name="T4" fmla="*/ 1 w 148"/>
              <a:gd name="T5" fmla="*/ 63 h 148"/>
              <a:gd name="T6" fmla="*/ 86 w 148"/>
              <a:gd name="T7" fmla="*/ 147 h 148"/>
              <a:gd name="T8" fmla="*/ 89 w 148"/>
              <a:gd name="T9" fmla="*/ 147 h 148"/>
              <a:gd name="T10" fmla="*/ 148 w 148"/>
              <a:gd name="T11" fmla="*/ 89 h 148"/>
              <a:gd name="T12" fmla="*/ 148 w 148"/>
              <a:gd name="T13" fmla="*/ 87 h 148"/>
              <a:gd name="T14" fmla="*/ 148 w 148"/>
              <a:gd name="T15" fmla="*/ 3 h 148"/>
              <a:gd name="T16" fmla="*/ 146 w 148"/>
              <a:gd name="T17" fmla="*/ 0 h 148"/>
              <a:gd name="T18" fmla="*/ 61 w 148"/>
              <a:gd name="T19" fmla="*/ 0 h 148"/>
              <a:gd name="T20" fmla="*/ 59 w 148"/>
              <a:gd name="T21" fmla="*/ 1 h 1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48" h="148">
                <a:moveTo>
                  <a:pt x="59" y="1"/>
                </a:moveTo>
                <a:cubicBezTo>
                  <a:pt x="1" y="59"/>
                  <a:pt x="1" y="59"/>
                  <a:pt x="1" y="59"/>
                </a:cubicBezTo>
                <a:cubicBezTo>
                  <a:pt x="0" y="60"/>
                  <a:pt x="0" y="62"/>
                  <a:pt x="1" y="63"/>
                </a:cubicBezTo>
                <a:cubicBezTo>
                  <a:pt x="86" y="147"/>
                  <a:pt x="86" y="147"/>
                  <a:pt x="86" y="147"/>
                </a:cubicBezTo>
                <a:cubicBezTo>
                  <a:pt x="87" y="148"/>
                  <a:pt x="88" y="148"/>
                  <a:pt x="89" y="147"/>
                </a:cubicBezTo>
                <a:cubicBezTo>
                  <a:pt x="148" y="89"/>
                  <a:pt x="148" y="89"/>
                  <a:pt x="148" y="89"/>
                </a:cubicBezTo>
                <a:cubicBezTo>
                  <a:pt x="148" y="89"/>
                  <a:pt x="148" y="88"/>
                  <a:pt x="148" y="87"/>
                </a:cubicBezTo>
                <a:cubicBezTo>
                  <a:pt x="148" y="3"/>
                  <a:pt x="148" y="3"/>
                  <a:pt x="148" y="3"/>
                </a:cubicBezTo>
                <a:cubicBezTo>
                  <a:pt x="148" y="1"/>
                  <a:pt x="147" y="0"/>
                  <a:pt x="146" y="0"/>
                </a:cubicBezTo>
                <a:cubicBezTo>
                  <a:pt x="61" y="0"/>
                  <a:pt x="61" y="0"/>
                  <a:pt x="61" y="0"/>
                </a:cubicBezTo>
                <a:cubicBezTo>
                  <a:pt x="60" y="0"/>
                  <a:pt x="60" y="0"/>
                  <a:pt x="59" y="1"/>
                </a:cubicBezTo>
                <a:close/>
              </a:path>
            </a:pathLst>
          </a:custGeom>
          <a:solidFill>
            <a:srgbClr val="1E2121"/>
          </a:solidFill>
          <a:ln>
            <a:noFill/>
          </a:ln>
        </p:spPr>
        <p:txBody>
          <a:bodyPr vert="horz" wrap="square" lIns="45720" tIns="22860" rIns="45720" bIns="22860" numCol="1" anchor="t" anchorCtr="0" compatLnSpc="1">
            <a:prstTxWarp prst="textNoShape">
              <a:avLst/>
            </a:prstTxWarp>
          </a:bodyPr>
          <a:lstStyle/>
          <a:p>
            <a:endParaRPr lang="th-TH" sz="900"/>
          </a:p>
        </p:txBody>
      </p:sp>
      <p:sp>
        <p:nvSpPr>
          <p:cNvPr id="13" name="Freeform 7"/>
          <p:cNvSpPr>
            <a:spLocks/>
          </p:cNvSpPr>
          <p:nvPr/>
        </p:nvSpPr>
        <p:spPr bwMode="auto">
          <a:xfrm>
            <a:off x="6201649" y="4543486"/>
            <a:ext cx="1880197" cy="1842346"/>
          </a:xfrm>
          <a:custGeom>
            <a:avLst/>
            <a:gdLst>
              <a:gd name="T0" fmla="*/ 1 w 151"/>
              <a:gd name="T1" fmla="*/ 1 h 148"/>
              <a:gd name="T2" fmla="*/ 1 w 151"/>
              <a:gd name="T3" fmla="*/ 1 h 148"/>
              <a:gd name="T4" fmla="*/ 0 w 151"/>
              <a:gd name="T5" fmla="*/ 3 h 148"/>
              <a:gd name="T6" fmla="*/ 0 w 151"/>
              <a:gd name="T7" fmla="*/ 85 h 148"/>
              <a:gd name="T8" fmla="*/ 1 w 151"/>
              <a:gd name="T9" fmla="*/ 86 h 148"/>
              <a:gd name="T10" fmla="*/ 62 w 151"/>
              <a:gd name="T11" fmla="*/ 147 h 148"/>
              <a:gd name="T12" fmla="*/ 65 w 151"/>
              <a:gd name="T13" fmla="*/ 147 h 148"/>
              <a:gd name="T14" fmla="*/ 150 w 151"/>
              <a:gd name="T15" fmla="*/ 63 h 148"/>
              <a:gd name="T16" fmla="*/ 150 w 151"/>
              <a:gd name="T17" fmla="*/ 59 h 148"/>
              <a:gd name="T18" fmla="*/ 92 w 151"/>
              <a:gd name="T19" fmla="*/ 1 h 148"/>
              <a:gd name="T20" fmla="*/ 90 w 151"/>
              <a:gd name="T21" fmla="*/ 0 h 148"/>
              <a:gd name="T22" fmla="*/ 2 w 151"/>
              <a:gd name="T23" fmla="*/ 0 h 148"/>
              <a:gd name="T24" fmla="*/ 1 w 151"/>
              <a:gd name="T25" fmla="*/ 1 h 1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51" h="148">
                <a:moveTo>
                  <a:pt x="1" y="1"/>
                </a:moveTo>
                <a:cubicBezTo>
                  <a:pt x="1" y="1"/>
                  <a:pt x="1" y="1"/>
                  <a:pt x="1" y="1"/>
                </a:cubicBezTo>
                <a:cubicBezTo>
                  <a:pt x="0" y="1"/>
                  <a:pt x="0" y="2"/>
                  <a:pt x="0" y="3"/>
                </a:cubicBezTo>
                <a:cubicBezTo>
                  <a:pt x="0" y="85"/>
                  <a:pt x="0" y="85"/>
                  <a:pt x="0" y="85"/>
                </a:cubicBezTo>
                <a:cubicBezTo>
                  <a:pt x="0" y="85"/>
                  <a:pt x="0" y="86"/>
                  <a:pt x="1" y="86"/>
                </a:cubicBezTo>
                <a:cubicBezTo>
                  <a:pt x="62" y="147"/>
                  <a:pt x="62" y="147"/>
                  <a:pt x="62" y="147"/>
                </a:cubicBezTo>
                <a:cubicBezTo>
                  <a:pt x="63" y="148"/>
                  <a:pt x="64" y="148"/>
                  <a:pt x="65" y="147"/>
                </a:cubicBezTo>
                <a:cubicBezTo>
                  <a:pt x="150" y="63"/>
                  <a:pt x="150" y="63"/>
                  <a:pt x="150" y="63"/>
                </a:cubicBezTo>
                <a:cubicBezTo>
                  <a:pt x="151" y="62"/>
                  <a:pt x="151" y="60"/>
                  <a:pt x="150" y="59"/>
                </a:cubicBezTo>
                <a:cubicBezTo>
                  <a:pt x="92" y="1"/>
                  <a:pt x="92" y="1"/>
                  <a:pt x="92" y="1"/>
                </a:cubicBezTo>
                <a:cubicBezTo>
                  <a:pt x="91" y="0"/>
                  <a:pt x="91" y="0"/>
                  <a:pt x="90" y="0"/>
                </a:cubicBezTo>
                <a:cubicBezTo>
                  <a:pt x="2" y="0"/>
                  <a:pt x="2" y="0"/>
                  <a:pt x="2" y="0"/>
                </a:cubicBezTo>
                <a:cubicBezTo>
                  <a:pt x="2" y="0"/>
                  <a:pt x="1" y="0"/>
                  <a:pt x="1" y="1"/>
                </a:cubicBezTo>
                <a:close/>
              </a:path>
            </a:pathLst>
          </a:custGeom>
          <a:solidFill>
            <a:srgbClr val="B28247"/>
          </a:solidFill>
          <a:ln>
            <a:noFill/>
          </a:ln>
        </p:spPr>
        <p:txBody>
          <a:bodyPr vert="horz" wrap="square" lIns="45720" tIns="22860" rIns="45720" bIns="22860" numCol="1" anchor="t" anchorCtr="0" compatLnSpc="1">
            <a:prstTxWarp prst="textNoShape">
              <a:avLst/>
            </a:prstTxWarp>
          </a:bodyPr>
          <a:lstStyle/>
          <a:p>
            <a:endParaRPr lang="th-TH" sz="900"/>
          </a:p>
        </p:txBody>
      </p:sp>
      <p:sp>
        <p:nvSpPr>
          <p:cNvPr id="14" name="Freeform 8"/>
          <p:cNvSpPr>
            <a:spLocks/>
          </p:cNvSpPr>
          <p:nvPr/>
        </p:nvSpPr>
        <p:spPr bwMode="auto">
          <a:xfrm>
            <a:off x="6201649" y="2426543"/>
            <a:ext cx="1880197" cy="1880198"/>
          </a:xfrm>
          <a:custGeom>
            <a:avLst/>
            <a:gdLst>
              <a:gd name="T0" fmla="*/ 5 w 151"/>
              <a:gd name="T1" fmla="*/ 151 h 151"/>
              <a:gd name="T2" fmla="*/ 87 w 151"/>
              <a:gd name="T3" fmla="*/ 151 h 151"/>
              <a:gd name="T4" fmla="*/ 89 w 151"/>
              <a:gd name="T5" fmla="*/ 150 h 151"/>
              <a:gd name="T6" fmla="*/ 150 w 151"/>
              <a:gd name="T7" fmla="*/ 89 h 151"/>
              <a:gd name="T8" fmla="*/ 150 w 151"/>
              <a:gd name="T9" fmla="*/ 85 h 151"/>
              <a:gd name="T10" fmla="*/ 65 w 151"/>
              <a:gd name="T11" fmla="*/ 1 h 151"/>
              <a:gd name="T12" fmla="*/ 62 w 151"/>
              <a:gd name="T13" fmla="*/ 1 h 151"/>
              <a:gd name="T14" fmla="*/ 1 w 151"/>
              <a:gd name="T15" fmla="*/ 62 h 151"/>
              <a:gd name="T16" fmla="*/ 0 w 151"/>
              <a:gd name="T17" fmla="*/ 63 h 151"/>
              <a:gd name="T18" fmla="*/ 0 w 151"/>
              <a:gd name="T19" fmla="*/ 147 h 151"/>
              <a:gd name="T20" fmla="*/ 5 w 151"/>
              <a:gd name="T21" fmla="*/ 151 h 1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51" h="151">
                <a:moveTo>
                  <a:pt x="5" y="151"/>
                </a:moveTo>
                <a:cubicBezTo>
                  <a:pt x="87" y="151"/>
                  <a:pt x="87" y="151"/>
                  <a:pt x="87" y="151"/>
                </a:cubicBezTo>
                <a:cubicBezTo>
                  <a:pt x="88" y="151"/>
                  <a:pt x="88" y="150"/>
                  <a:pt x="89" y="150"/>
                </a:cubicBezTo>
                <a:cubicBezTo>
                  <a:pt x="150" y="89"/>
                  <a:pt x="150" y="89"/>
                  <a:pt x="150" y="89"/>
                </a:cubicBezTo>
                <a:cubicBezTo>
                  <a:pt x="151" y="88"/>
                  <a:pt x="151" y="86"/>
                  <a:pt x="150" y="85"/>
                </a:cubicBezTo>
                <a:cubicBezTo>
                  <a:pt x="65" y="1"/>
                  <a:pt x="65" y="1"/>
                  <a:pt x="65" y="1"/>
                </a:cubicBezTo>
                <a:cubicBezTo>
                  <a:pt x="64" y="0"/>
                  <a:pt x="63" y="0"/>
                  <a:pt x="62" y="1"/>
                </a:cubicBezTo>
                <a:cubicBezTo>
                  <a:pt x="1" y="62"/>
                  <a:pt x="1" y="62"/>
                  <a:pt x="1" y="62"/>
                </a:cubicBezTo>
                <a:cubicBezTo>
                  <a:pt x="0" y="62"/>
                  <a:pt x="0" y="63"/>
                  <a:pt x="0" y="63"/>
                </a:cubicBezTo>
                <a:cubicBezTo>
                  <a:pt x="0" y="147"/>
                  <a:pt x="0" y="147"/>
                  <a:pt x="0" y="147"/>
                </a:cubicBezTo>
                <a:cubicBezTo>
                  <a:pt x="0" y="151"/>
                  <a:pt x="2" y="151"/>
                  <a:pt x="5" y="151"/>
                </a:cubicBezTo>
                <a:close/>
              </a:path>
            </a:pathLst>
          </a:custGeom>
          <a:solidFill>
            <a:srgbClr val="1E2121"/>
          </a:solidFill>
          <a:ln>
            <a:noFill/>
          </a:ln>
        </p:spPr>
        <p:txBody>
          <a:bodyPr vert="horz" wrap="square" lIns="45720" tIns="22860" rIns="45720" bIns="22860" numCol="1" anchor="t" anchorCtr="0" compatLnSpc="1">
            <a:prstTxWarp prst="textNoShape">
              <a:avLst/>
            </a:prstTxWarp>
          </a:bodyPr>
          <a:lstStyle/>
          <a:p>
            <a:endParaRPr lang="th-TH" sz="900"/>
          </a:p>
        </p:txBody>
      </p:sp>
      <p:sp>
        <p:nvSpPr>
          <p:cNvPr id="15" name="Freeform 9"/>
          <p:cNvSpPr>
            <a:spLocks/>
          </p:cNvSpPr>
          <p:nvPr/>
        </p:nvSpPr>
        <p:spPr bwMode="auto">
          <a:xfrm>
            <a:off x="4110170" y="2426543"/>
            <a:ext cx="1843034" cy="1880198"/>
          </a:xfrm>
          <a:custGeom>
            <a:avLst/>
            <a:gdLst>
              <a:gd name="T0" fmla="*/ 148 w 148"/>
              <a:gd name="T1" fmla="*/ 150 h 151"/>
              <a:gd name="T2" fmla="*/ 148 w 148"/>
              <a:gd name="T3" fmla="*/ 150 h 151"/>
              <a:gd name="T4" fmla="*/ 148 w 148"/>
              <a:gd name="T5" fmla="*/ 148 h 151"/>
              <a:gd name="T6" fmla="*/ 148 w 148"/>
              <a:gd name="T7" fmla="*/ 60 h 151"/>
              <a:gd name="T8" fmla="*/ 148 w 148"/>
              <a:gd name="T9" fmla="*/ 59 h 151"/>
              <a:gd name="T10" fmla="*/ 89 w 148"/>
              <a:gd name="T11" fmla="*/ 1 h 151"/>
              <a:gd name="T12" fmla="*/ 86 w 148"/>
              <a:gd name="T13" fmla="*/ 1 h 151"/>
              <a:gd name="T14" fmla="*/ 1 w 148"/>
              <a:gd name="T15" fmla="*/ 85 h 151"/>
              <a:gd name="T16" fmla="*/ 1 w 148"/>
              <a:gd name="T17" fmla="*/ 89 h 151"/>
              <a:gd name="T18" fmla="*/ 62 w 148"/>
              <a:gd name="T19" fmla="*/ 150 h 151"/>
              <a:gd name="T20" fmla="*/ 64 w 148"/>
              <a:gd name="T21" fmla="*/ 151 h 151"/>
              <a:gd name="T22" fmla="*/ 146 w 148"/>
              <a:gd name="T23" fmla="*/ 151 h 151"/>
              <a:gd name="T24" fmla="*/ 148 w 148"/>
              <a:gd name="T25" fmla="*/ 150 h 1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48" h="151">
                <a:moveTo>
                  <a:pt x="148" y="150"/>
                </a:moveTo>
                <a:cubicBezTo>
                  <a:pt x="148" y="150"/>
                  <a:pt x="148" y="150"/>
                  <a:pt x="148" y="150"/>
                </a:cubicBezTo>
                <a:cubicBezTo>
                  <a:pt x="148" y="149"/>
                  <a:pt x="148" y="149"/>
                  <a:pt x="148" y="148"/>
                </a:cubicBezTo>
                <a:cubicBezTo>
                  <a:pt x="148" y="60"/>
                  <a:pt x="148" y="60"/>
                  <a:pt x="148" y="60"/>
                </a:cubicBezTo>
                <a:cubicBezTo>
                  <a:pt x="148" y="60"/>
                  <a:pt x="148" y="59"/>
                  <a:pt x="148" y="59"/>
                </a:cubicBezTo>
                <a:cubicBezTo>
                  <a:pt x="89" y="1"/>
                  <a:pt x="89" y="1"/>
                  <a:pt x="89" y="1"/>
                </a:cubicBezTo>
                <a:cubicBezTo>
                  <a:pt x="88" y="0"/>
                  <a:pt x="87" y="0"/>
                  <a:pt x="86" y="1"/>
                </a:cubicBezTo>
                <a:cubicBezTo>
                  <a:pt x="1" y="85"/>
                  <a:pt x="1" y="85"/>
                  <a:pt x="1" y="85"/>
                </a:cubicBezTo>
                <a:cubicBezTo>
                  <a:pt x="0" y="86"/>
                  <a:pt x="0" y="88"/>
                  <a:pt x="1" y="89"/>
                </a:cubicBezTo>
                <a:cubicBezTo>
                  <a:pt x="62" y="150"/>
                  <a:pt x="62" y="150"/>
                  <a:pt x="62" y="150"/>
                </a:cubicBezTo>
                <a:cubicBezTo>
                  <a:pt x="63" y="150"/>
                  <a:pt x="63" y="151"/>
                  <a:pt x="64" y="151"/>
                </a:cubicBezTo>
                <a:cubicBezTo>
                  <a:pt x="146" y="151"/>
                  <a:pt x="146" y="151"/>
                  <a:pt x="146" y="151"/>
                </a:cubicBezTo>
                <a:cubicBezTo>
                  <a:pt x="146" y="151"/>
                  <a:pt x="147" y="150"/>
                  <a:pt x="148" y="150"/>
                </a:cubicBezTo>
                <a:close/>
              </a:path>
            </a:pathLst>
          </a:custGeom>
          <a:solidFill>
            <a:srgbClr val="B28247"/>
          </a:solidFill>
          <a:ln>
            <a:noFill/>
          </a:ln>
        </p:spPr>
        <p:txBody>
          <a:bodyPr vert="horz" wrap="square" lIns="45720" tIns="22860" rIns="45720" bIns="22860" numCol="1" anchor="t" anchorCtr="0" compatLnSpc="1">
            <a:prstTxWarp prst="textNoShape">
              <a:avLst/>
            </a:prstTxWarp>
          </a:bodyPr>
          <a:lstStyle/>
          <a:p>
            <a:endParaRPr lang="th-TH" sz="900"/>
          </a:p>
        </p:txBody>
      </p:sp>
      <p:sp>
        <p:nvSpPr>
          <p:cNvPr id="16" name="Freeform 29"/>
          <p:cNvSpPr>
            <a:spLocks noChangeArrowheads="1"/>
          </p:cNvSpPr>
          <p:nvPr/>
        </p:nvSpPr>
        <p:spPr bwMode="auto">
          <a:xfrm>
            <a:off x="6734042" y="3261607"/>
            <a:ext cx="487461" cy="502936"/>
          </a:xfrm>
          <a:custGeom>
            <a:avLst/>
            <a:gdLst>
              <a:gd name="T0" fmla="*/ 248 w 444"/>
              <a:gd name="T1" fmla="*/ 337 h 462"/>
              <a:gd name="T2" fmla="*/ 248 w 444"/>
              <a:gd name="T3" fmla="*/ 337 h 462"/>
              <a:gd name="T4" fmla="*/ 320 w 444"/>
              <a:gd name="T5" fmla="*/ 257 h 462"/>
              <a:gd name="T6" fmla="*/ 443 w 444"/>
              <a:gd name="T7" fmla="*/ 71 h 462"/>
              <a:gd name="T8" fmla="*/ 426 w 444"/>
              <a:gd name="T9" fmla="*/ 53 h 462"/>
              <a:gd name="T10" fmla="*/ 346 w 444"/>
              <a:gd name="T11" fmla="*/ 53 h 462"/>
              <a:gd name="T12" fmla="*/ 222 w 444"/>
              <a:gd name="T13" fmla="*/ 0 h 462"/>
              <a:gd name="T14" fmla="*/ 98 w 444"/>
              <a:gd name="T15" fmla="*/ 53 h 462"/>
              <a:gd name="T16" fmla="*/ 18 w 444"/>
              <a:gd name="T17" fmla="*/ 53 h 462"/>
              <a:gd name="T18" fmla="*/ 0 w 444"/>
              <a:gd name="T19" fmla="*/ 71 h 462"/>
              <a:gd name="T20" fmla="*/ 124 w 444"/>
              <a:gd name="T21" fmla="*/ 257 h 462"/>
              <a:gd name="T22" fmla="*/ 195 w 444"/>
              <a:gd name="T23" fmla="*/ 337 h 462"/>
              <a:gd name="T24" fmla="*/ 195 w 444"/>
              <a:gd name="T25" fmla="*/ 372 h 462"/>
              <a:gd name="T26" fmla="*/ 107 w 444"/>
              <a:gd name="T27" fmla="*/ 416 h 462"/>
              <a:gd name="T28" fmla="*/ 222 w 444"/>
              <a:gd name="T29" fmla="*/ 461 h 462"/>
              <a:gd name="T30" fmla="*/ 328 w 444"/>
              <a:gd name="T31" fmla="*/ 416 h 462"/>
              <a:gd name="T32" fmla="*/ 248 w 444"/>
              <a:gd name="T33" fmla="*/ 372 h 462"/>
              <a:gd name="T34" fmla="*/ 248 w 444"/>
              <a:gd name="T35" fmla="*/ 337 h 462"/>
              <a:gd name="T36" fmla="*/ 320 w 444"/>
              <a:gd name="T37" fmla="*/ 212 h 462"/>
              <a:gd name="T38" fmla="*/ 320 w 444"/>
              <a:gd name="T39" fmla="*/ 212 h 462"/>
              <a:gd name="T40" fmla="*/ 346 w 444"/>
              <a:gd name="T41" fmla="*/ 89 h 462"/>
              <a:gd name="T42" fmla="*/ 408 w 444"/>
              <a:gd name="T43" fmla="*/ 89 h 462"/>
              <a:gd name="T44" fmla="*/ 320 w 444"/>
              <a:gd name="T45" fmla="*/ 212 h 462"/>
              <a:gd name="T46" fmla="*/ 222 w 444"/>
              <a:gd name="T47" fmla="*/ 36 h 462"/>
              <a:gd name="T48" fmla="*/ 222 w 444"/>
              <a:gd name="T49" fmla="*/ 36 h 462"/>
              <a:gd name="T50" fmla="*/ 320 w 444"/>
              <a:gd name="T51" fmla="*/ 71 h 462"/>
              <a:gd name="T52" fmla="*/ 222 w 444"/>
              <a:gd name="T53" fmla="*/ 115 h 462"/>
              <a:gd name="T54" fmla="*/ 124 w 444"/>
              <a:gd name="T55" fmla="*/ 71 h 462"/>
              <a:gd name="T56" fmla="*/ 222 w 444"/>
              <a:gd name="T57" fmla="*/ 36 h 462"/>
              <a:gd name="T58" fmla="*/ 36 w 444"/>
              <a:gd name="T59" fmla="*/ 89 h 462"/>
              <a:gd name="T60" fmla="*/ 36 w 444"/>
              <a:gd name="T61" fmla="*/ 89 h 462"/>
              <a:gd name="T62" fmla="*/ 98 w 444"/>
              <a:gd name="T63" fmla="*/ 89 h 462"/>
              <a:gd name="T64" fmla="*/ 124 w 444"/>
              <a:gd name="T65" fmla="*/ 212 h 462"/>
              <a:gd name="T66" fmla="*/ 36 w 444"/>
              <a:gd name="T67" fmla="*/ 89 h 4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444" h="462">
                <a:moveTo>
                  <a:pt x="248" y="337"/>
                </a:moveTo>
                <a:lnTo>
                  <a:pt x="248" y="337"/>
                </a:lnTo>
                <a:cubicBezTo>
                  <a:pt x="248" y="302"/>
                  <a:pt x="275" y="283"/>
                  <a:pt x="320" y="257"/>
                </a:cubicBezTo>
                <a:cubicBezTo>
                  <a:pt x="373" y="221"/>
                  <a:pt x="443" y="177"/>
                  <a:pt x="443" y="71"/>
                </a:cubicBezTo>
                <a:cubicBezTo>
                  <a:pt x="443" y="62"/>
                  <a:pt x="434" y="53"/>
                  <a:pt x="426" y="53"/>
                </a:cubicBezTo>
                <a:cubicBezTo>
                  <a:pt x="346" y="53"/>
                  <a:pt x="346" y="53"/>
                  <a:pt x="346" y="53"/>
                </a:cubicBezTo>
                <a:cubicBezTo>
                  <a:pt x="328" y="27"/>
                  <a:pt x="293" y="0"/>
                  <a:pt x="222" y="0"/>
                </a:cubicBezTo>
                <a:cubicBezTo>
                  <a:pt x="151" y="0"/>
                  <a:pt x="116" y="27"/>
                  <a:pt x="98" y="53"/>
                </a:cubicBezTo>
                <a:cubicBezTo>
                  <a:pt x="18" y="53"/>
                  <a:pt x="18" y="53"/>
                  <a:pt x="18" y="53"/>
                </a:cubicBezTo>
                <a:cubicBezTo>
                  <a:pt x="9" y="53"/>
                  <a:pt x="0" y="62"/>
                  <a:pt x="0" y="71"/>
                </a:cubicBezTo>
                <a:cubicBezTo>
                  <a:pt x="0" y="177"/>
                  <a:pt x="62" y="221"/>
                  <a:pt x="124" y="257"/>
                </a:cubicBezTo>
                <a:cubicBezTo>
                  <a:pt x="169" y="283"/>
                  <a:pt x="195" y="302"/>
                  <a:pt x="195" y="337"/>
                </a:cubicBezTo>
                <a:cubicBezTo>
                  <a:pt x="195" y="372"/>
                  <a:pt x="195" y="372"/>
                  <a:pt x="195" y="372"/>
                </a:cubicBezTo>
                <a:cubicBezTo>
                  <a:pt x="142" y="381"/>
                  <a:pt x="107" y="399"/>
                  <a:pt x="107" y="416"/>
                </a:cubicBezTo>
                <a:cubicBezTo>
                  <a:pt x="107" y="443"/>
                  <a:pt x="160" y="461"/>
                  <a:pt x="222" y="461"/>
                </a:cubicBezTo>
                <a:cubicBezTo>
                  <a:pt x="283" y="461"/>
                  <a:pt x="328" y="443"/>
                  <a:pt x="328" y="416"/>
                </a:cubicBezTo>
                <a:cubicBezTo>
                  <a:pt x="328" y="399"/>
                  <a:pt x="302" y="381"/>
                  <a:pt x="248" y="372"/>
                </a:cubicBezTo>
                <a:lnTo>
                  <a:pt x="248" y="337"/>
                </a:lnTo>
                <a:close/>
                <a:moveTo>
                  <a:pt x="320" y="212"/>
                </a:moveTo>
                <a:lnTo>
                  <a:pt x="320" y="212"/>
                </a:lnTo>
                <a:cubicBezTo>
                  <a:pt x="337" y="186"/>
                  <a:pt x="346" y="142"/>
                  <a:pt x="346" y="89"/>
                </a:cubicBezTo>
                <a:cubicBezTo>
                  <a:pt x="408" y="89"/>
                  <a:pt x="408" y="89"/>
                  <a:pt x="408" y="89"/>
                </a:cubicBezTo>
                <a:cubicBezTo>
                  <a:pt x="399" y="151"/>
                  <a:pt x="364" y="186"/>
                  <a:pt x="320" y="212"/>
                </a:cubicBezTo>
                <a:close/>
                <a:moveTo>
                  <a:pt x="222" y="36"/>
                </a:moveTo>
                <a:lnTo>
                  <a:pt x="222" y="36"/>
                </a:lnTo>
                <a:cubicBezTo>
                  <a:pt x="293" y="36"/>
                  <a:pt x="320" y="62"/>
                  <a:pt x="320" y="71"/>
                </a:cubicBezTo>
                <a:cubicBezTo>
                  <a:pt x="320" y="80"/>
                  <a:pt x="293" y="106"/>
                  <a:pt x="222" y="115"/>
                </a:cubicBezTo>
                <a:cubicBezTo>
                  <a:pt x="151" y="106"/>
                  <a:pt x="124" y="80"/>
                  <a:pt x="124" y="71"/>
                </a:cubicBezTo>
                <a:cubicBezTo>
                  <a:pt x="124" y="62"/>
                  <a:pt x="151" y="36"/>
                  <a:pt x="222" y="36"/>
                </a:cubicBezTo>
                <a:close/>
                <a:moveTo>
                  <a:pt x="36" y="89"/>
                </a:moveTo>
                <a:lnTo>
                  <a:pt x="36" y="89"/>
                </a:lnTo>
                <a:cubicBezTo>
                  <a:pt x="98" y="89"/>
                  <a:pt x="98" y="89"/>
                  <a:pt x="98" y="89"/>
                </a:cubicBezTo>
                <a:cubicBezTo>
                  <a:pt x="98" y="142"/>
                  <a:pt x="107" y="186"/>
                  <a:pt x="124" y="212"/>
                </a:cubicBezTo>
                <a:cubicBezTo>
                  <a:pt x="80" y="186"/>
                  <a:pt x="36" y="151"/>
                  <a:pt x="36" y="89"/>
                </a:cubicBezTo>
                <a:close/>
              </a:path>
            </a:pathLst>
          </a:custGeom>
          <a:solidFill>
            <a:schemeClr val="bg1"/>
          </a:solidFill>
          <a:ln>
            <a:noFill/>
          </a:ln>
          <a:effectLst/>
        </p:spPr>
        <p:txBody>
          <a:bodyPr wrap="none" lIns="17145" tIns="8573" rIns="17145" bIns="8573" anchor="ctr"/>
          <a:lstStyle/>
          <a:p>
            <a:pPr>
              <a:defRPr/>
            </a:pPr>
            <a:endParaRPr lang="en-US" sz="900" dirty="0"/>
          </a:p>
        </p:txBody>
      </p:sp>
      <p:grpSp>
        <p:nvGrpSpPr>
          <p:cNvPr id="17" name="Group 1"/>
          <p:cNvGrpSpPr>
            <a:grpSpLocks/>
          </p:cNvGrpSpPr>
          <p:nvPr/>
        </p:nvGrpSpPr>
        <p:grpSpPr bwMode="auto">
          <a:xfrm>
            <a:off x="5002093" y="5069281"/>
            <a:ext cx="506803" cy="499066"/>
            <a:chOff x="7197121" y="8332916"/>
            <a:chExt cx="553830" cy="543285"/>
          </a:xfrm>
        </p:grpSpPr>
        <p:sp>
          <p:nvSpPr>
            <p:cNvPr id="18" name="Freeform 31"/>
            <p:cNvSpPr>
              <a:spLocks noChangeArrowheads="1"/>
            </p:cNvSpPr>
            <p:nvPr/>
          </p:nvSpPr>
          <p:spPr bwMode="auto">
            <a:xfrm>
              <a:off x="7197121" y="8332916"/>
              <a:ext cx="553830" cy="543285"/>
            </a:xfrm>
            <a:custGeom>
              <a:avLst/>
              <a:gdLst>
                <a:gd name="T0" fmla="*/ 231 w 462"/>
                <a:gd name="T1" fmla="*/ 0 h 453"/>
                <a:gd name="T2" fmla="*/ 231 w 462"/>
                <a:gd name="T3" fmla="*/ 0 h 453"/>
                <a:gd name="T4" fmla="*/ 0 w 462"/>
                <a:gd name="T5" fmla="*/ 222 h 453"/>
                <a:gd name="T6" fmla="*/ 231 w 462"/>
                <a:gd name="T7" fmla="*/ 452 h 453"/>
                <a:gd name="T8" fmla="*/ 461 w 462"/>
                <a:gd name="T9" fmla="*/ 222 h 453"/>
                <a:gd name="T10" fmla="*/ 231 w 462"/>
                <a:gd name="T11" fmla="*/ 0 h 453"/>
                <a:gd name="T12" fmla="*/ 231 w 462"/>
                <a:gd name="T13" fmla="*/ 399 h 453"/>
                <a:gd name="T14" fmla="*/ 231 w 462"/>
                <a:gd name="T15" fmla="*/ 399 h 453"/>
                <a:gd name="T16" fmla="*/ 53 w 462"/>
                <a:gd name="T17" fmla="*/ 222 h 453"/>
                <a:gd name="T18" fmla="*/ 231 w 462"/>
                <a:gd name="T19" fmla="*/ 45 h 453"/>
                <a:gd name="T20" fmla="*/ 408 w 462"/>
                <a:gd name="T21" fmla="*/ 222 h 453"/>
                <a:gd name="T22" fmla="*/ 231 w 462"/>
                <a:gd name="T23" fmla="*/ 399 h 4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62" h="453">
                  <a:moveTo>
                    <a:pt x="231" y="0"/>
                  </a:moveTo>
                  <a:lnTo>
                    <a:pt x="231" y="0"/>
                  </a:lnTo>
                  <a:cubicBezTo>
                    <a:pt x="106" y="0"/>
                    <a:pt x="0" y="98"/>
                    <a:pt x="0" y="222"/>
                  </a:cubicBezTo>
                  <a:cubicBezTo>
                    <a:pt x="0" y="346"/>
                    <a:pt x="106" y="452"/>
                    <a:pt x="231" y="452"/>
                  </a:cubicBezTo>
                  <a:cubicBezTo>
                    <a:pt x="355" y="452"/>
                    <a:pt x="461" y="346"/>
                    <a:pt x="461" y="222"/>
                  </a:cubicBezTo>
                  <a:cubicBezTo>
                    <a:pt x="461" y="98"/>
                    <a:pt x="355" y="0"/>
                    <a:pt x="231" y="0"/>
                  </a:cubicBezTo>
                  <a:close/>
                  <a:moveTo>
                    <a:pt x="231" y="399"/>
                  </a:moveTo>
                  <a:lnTo>
                    <a:pt x="231" y="399"/>
                  </a:lnTo>
                  <a:cubicBezTo>
                    <a:pt x="133" y="399"/>
                    <a:pt x="53" y="319"/>
                    <a:pt x="53" y="222"/>
                  </a:cubicBezTo>
                  <a:cubicBezTo>
                    <a:pt x="53" y="124"/>
                    <a:pt x="133" y="45"/>
                    <a:pt x="231" y="45"/>
                  </a:cubicBezTo>
                  <a:cubicBezTo>
                    <a:pt x="328" y="45"/>
                    <a:pt x="408" y="124"/>
                    <a:pt x="408" y="222"/>
                  </a:cubicBezTo>
                  <a:cubicBezTo>
                    <a:pt x="408" y="319"/>
                    <a:pt x="328" y="399"/>
                    <a:pt x="231" y="399"/>
                  </a:cubicBezTo>
                  <a:close/>
                </a:path>
              </a:pathLst>
            </a:custGeom>
            <a:solidFill>
              <a:schemeClr val="bg1"/>
            </a:solidFill>
            <a:ln>
              <a:noFill/>
            </a:ln>
            <a:effectLst/>
          </p:spPr>
          <p:txBody>
            <a:bodyPr wrap="none" anchor="ctr"/>
            <a:lstStyle/>
            <a:p>
              <a:pPr>
                <a:defRPr/>
              </a:pPr>
              <a:endParaRPr lang="en-US" sz="900" dirty="0"/>
            </a:p>
          </p:txBody>
        </p:sp>
        <p:sp>
          <p:nvSpPr>
            <p:cNvPr id="19" name="Freeform 32"/>
            <p:cNvSpPr>
              <a:spLocks noChangeArrowheads="1"/>
            </p:cNvSpPr>
            <p:nvPr/>
          </p:nvSpPr>
          <p:spPr bwMode="auto">
            <a:xfrm>
              <a:off x="7450784" y="8450839"/>
              <a:ext cx="126832" cy="261114"/>
            </a:xfrm>
            <a:custGeom>
              <a:avLst/>
              <a:gdLst>
                <a:gd name="T0" fmla="*/ 36 w 107"/>
                <a:gd name="T1" fmla="*/ 0 h 222"/>
                <a:gd name="T2" fmla="*/ 0 w 107"/>
                <a:gd name="T3" fmla="*/ 0 h 222"/>
                <a:gd name="T4" fmla="*/ 0 w 107"/>
                <a:gd name="T5" fmla="*/ 133 h 222"/>
                <a:gd name="T6" fmla="*/ 89 w 107"/>
                <a:gd name="T7" fmla="*/ 221 h 222"/>
                <a:gd name="T8" fmla="*/ 106 w 107"/>
                <a:gd name="T9" fmla="*/ 195 h 222"/>
                <a:gd name="T10" fmla="*/ 36 w 107"/>
                <a:gd name="T11" fmla="*/ 114 h 222"/>
                <a:gd name="T12" fmla="*/ 36 w 107"/>
                <a:gd name="T13" fmla="*/ 0 h 222"/>
              </a:gdLst>
              <a:ahLst/>
              <a:cxnLst>
                <a:cxn ang="0">
                  <a:pos x="T0" y="T1"/>
                </a:cxn>
                <a:cxn ang="0">
                  <a:pos x="T2" y="T3"/>
                </a:cxn>
                <a:cxn ang="0">
                  <a:pos x="T4" y="T5"/>
                </a:cxn>
                <a:cxn ang="0">
                  <a:pos x="T6" y="T7"/>
                </a:cxn>
                <a:cxn ang="0">
                  <a:pos x="T8" y="T9"/>
                </a:cxn>
                <a:cxn ang="0">
                  <a:pos x="T10" y="T11"/>
                </a:cxn>
                <a:cxn ang="0">
                  <a:pos x="T12" y="T13"/>
                </a:cxn>
              </a:cxnLst>
              <a:rect l="0" t="0" r="r" b="b"/>
              <a:pathLst>
                <a:path w="107" h="222">
                  <a:moveTo>
                    <a:pt x="36" y="0"/>
                  </a:moveTo>
                  <a:lnTo>
                    <a:pt x="0" y="0"/>
                  </a:lnTo>
                  <a:lnTo>
                    <a:pt x="0" y="133"/>
                  </a:lnTo>
                  <a:lnTo>
                    <a:pt x="89" y="221"/>
                  </a:lnTo>
                  <a:lnTo>
                    <a:pt x="106" y="195"/>
                  </a:lnTo>
                  <a:lnTo>
                    <a:pt x="36" y="114"/>
                  </a:lnTo>
                  <a:lnTo>
                    <a:pt x="36" y="0"/>
                  </a:lnTo>
                </a:path>
              </a:pathLst>
            </a:custGeom>
            <a:solidFill>
              <a:schemeClr val="bg1"/>
            </a:solidFill>
            <a:ln>
              <a:noFill/>
            </a:ln>
            <a:effectLst/>
          </p:spPr>
          <p:txBody>
            <a:bodyPr wrap="none" anchor="ctr"/>
            <a:lstStyle/>
            <a:p>
              <a:pPr>
                <a:defRPr/>
              </a:pPr>
              <a:endParaRPr lang="en-US" sz="900" dirty="0"/>
            </a:p>
          </p:txBody>
        </p:sp>
      </p:grpSp>
      <p:sp>
        <p:nvSpPr>
          <p:cNvPr id="20" name="Freeform 39"/>
          <p:cNvSpPr>
            <a:spLocks noChangeArrowheads="1"/>
          </p:cNvSpPr>
          <p:nvPr/>
        </p:nvSpPr>
        <p:spPr bwMode="auto">
          <a:xfrm>
            <a:off x="6661857" y="5036246"/>
            <a:ext cx="487461" cy="487461"/>
          </a:xfrm>
          <a:custGeom>
            <a:avLst/>
            <a:gdLst>
              <a:gd name="T0" fmla="*/ 399 w 444"/>
              <a:gd name="T1" fmla="*/ 53 h 444"/>
              <a:gd name="T2" fmla="*/ 399 w 444"/>
              <a:gd name="T3" fmla="*/ 53 h 444"/>
              <a:gd name="T4" fmla="*/ 372 w 444"/>
              <a:gd name="T5" fmla="*/ 53 h 444"/>
              <a:gd name="T6" fmla="*/ 372 w 444"/>
              <a:gd name="T7" fmla="*/ 98 h 444"/>
              <a:gd name="T8" fmla="*/ 293 w 444"/>
              <a:gd name="T9" fmla="*/ 98 h 444"/>
              <a:gd name="T10" fmla="*/ 293 w 444"/>
              <a:gd name="T11" fmla="*/ 53 h 444"/>
              <a:gd name="T12" fmla="*/ 151 w 444"/>
              <a:gd name="T13" fmla="*/ 53 h 444"/>
              <a:gd name="T14" fmla="*/ 151 w 444"/>
              <a:gd name="T15" fmla="*/ 98 h 444"/>
              <a:gd name="T16" fmla="*/ 71 w 444"/>
              <a:gd name="T17" fmla="*/ 98 h 444"/>
              <a:gd name="T18" fmla="*/ 71 w 444"/>
              <a:gd name="T19" fmla="*/ 53 h 444"/>
              <a:gd name="T20" fmla="*/ 45 w 444"/>
              <a:gd name="T21" fmla="*/ 53 h 444"/>
              <a:gd name="T22" fmla="*/ 0 w 444"/>
              <a:gd name="T23" fmla="*/ 98 h 444"/>
              <a:gd name="T24" fmla="*/ 0 w 444"/>
              <a:gd name="T25" fmla="*/ 399 h 444"/>
              <a:gd name="T26" fmla="*/ 45 w 444"/>
              <a:gd name="T27" fmla="*/ 443 h 444"/>
              <a:gd name="T28" fmla="*/ 399 w 444"/>
              <a:gd name="T29" fmla="*/ 443 h 444"/>
              <a:gd name="T30" fmla="*/ 443 w 444"/>
              <a:gd name="T31" fmla="*/ 399 h 444"/>
              <a:gd name="T32" fmla="*/ 443 w 444"/>
              <a:gd name="T33" fmla="*/ 98 h 444"/>
              <a:gd name="T34" fmla="*/ 399 w 444"/>
              <a:gd name="T35" fmla="*/ 53 h 444"/>
              <a:gd name="T36" fmla="*/ 399 w 444"/>
              <a:gd name="T37" fmla="*/ 399 h 444"/>
              <a:gd name="T38" fmla="*/ 399 w 444"/>
              <a:gd name="T39" fmla="*/ 399 h 444"/>
              <a:gd name="T40" fmla="*/ 45 w 444"/>
              <a:gd name="T41" fmla="*/ 399 h 444"/>
              <a:gd name="T42" fmla="*/ 45 w 444"/>
              <a:gd name="T43" fmla="*/ 196 h 444"/>
              <a:gd name="T44" fmla="*/ 399 w 444"/>
              <a:gd name="T45" fmla="*/ 196 h 444"/>
              <a:gd name="T46" fmla="*/ 399 w 444"/>
              <a:gd name="T47" fmla="*/ 399 h 444"/>
              <a:gd name="T48" fmla="*/ 124 w 444"/>
              <a:gd name="T49" fmla="*/ 0 h 444"/>
              <a:gd name="T50" fmla="*/ 124 w 444"/>
              <a:gd name="T51" fmla="*/ 0 h 444"/>
              <a:gd name="T52" fmla="*/ 89 w 444"/>
              <a:gd name="T53" fmla="*/ 0 h 444"/>
              <a:gd name="T54" fmla="*/ 89 w 444"/>
              <a:gd name="T55" fmla="*/ 89 h 444"/>
              <a:gd name="T56" fmla="*/ 124 w 444"/>
              <a:gd name="T57" fmla="*/ 89 h 444"/>
              <a:gd name="T58" fmla="*/ 124 w 444"/>
              <a:gd name="T59" fmla="*/ 0 h 444"/>
              <a:gd name="T60" fmla="*/ 354 w 444"/>
              <a:gd name="T61" fmla="*/ 0 h 444"/>
              <a:gd name="T62" fmla="*/ 354 w 444"/>
              <a:gd name="T63" fmla="*/ 0 h 444"/>
              <a:gd name="T64" fmla="*/ 319 w 444"/>
              <a:gd name="T65" fmla="*/ 0 h 444"/>
              <a:gd name="T66" fmla="*/ 319 w 444"/>
              <a:gd name="T67" fmla="*/ 89 h 444"/>
              <a:gd name="T68" fmla="*/ 354 w 444"/>
              <a:gd name="T69" fmla="*/ 89 h 444"/>
              <a:gd name="T70" fmla="*/ 354 w 444"/>
              <a:gd name="T71" fmla="*/ 0 h 4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444" h="444">
                <a:moveTo>
                  <a:pt x="399" y="53"/>
                </a:moveTo>
                <a:lnTo>
                  <a:pt x="399" y="53"/>
                </a:lnTo>
                <a:cubicBezTo>
                  <a:pt x="372" y="53"/>
                  <a:pt x="372" y="53"/>
                  <a:pt x="372" y="53"/>
                </a:cubicBezTo>
                <a:cubicBezTo>
                  <a:pt x="372" y="98"/>
                  <a:pt x="372" y="98"/>
                  <a:pt x="372" y="98"/>
                </a:cubicBezTo>
                <a:cubicBezTo>
                  <a:pt x="293" y="98"/>
                  <a:pt x="293" y="98"/>
                  <a:pt x="293" y="98"/>
                </a:cubicBezTo>
                <a:cubicBezTo>
                  <a:pt x="293" y="53"/>
                  <a:pt x="293" y="53"/>
                  <a:pt x="293" y="53"/>
                </a:cubicBezTo>
                <a:cubicBezTo>
                  <a:pt x="151" y="53"/>
                  <a:pt x="151" y="53"/>
                  <a:pt x="151" y="53"/>
                </a:cubicBezTo>
                <a:cubicBezTo>
                  <a:pt x="151" y="98"/>
                  <a:pt x="151" y="98"/>
                  <a:pt x="151" y="98"/>
                </a:cubicBezTo>
                <a:cubicBezTo>
                  <a:pt x="71" y="98"/>
                  <a:pt x="71" y="98"/>
                  <a:pt x="71" y="98"/>
                </a:cubicBezTo>
                <a:cubicBezTo>
                  <a:pt x="71" y="53"/>
                  <a:pt x="71" y="53"/>
                  <a:pt x="71" y="53"/>
                </a:cubicBezTo>
                <a:cubicBezTo>
                  <a:pt x="45" y="53"/>
                  <a:pt x="45" y="53"/>
                  <a:pt x="45" y="53"/>
                </a:cubicBezTo>
                <a:cubicBezTo>
                  <a:pt x="18" y="53"/>
                  <a:pt x="0" y="71"/>
                  <a:pt x="0" y="98"/>
                </a:cubicBezTo>
                <a:cubicBezTo>
                  <a:pt x="0" y="399"/>
                  <a:pt x="0" y="399"/>
                  <a:pt x="0" y="399"/>
                </a:cubicBezTo>
                <a:cubicBezTo>
                  <a:pt x="0" y="425"/>
                  <a:pt x="18" y="443"/>
                  <a:pt x="45" y="443"/>
                </a:cubicBezTo>
                <a:cubicBezTo>
                  <a:pt x="399" y="443"/>
                  <a:pt x="399" y="443"/>
                  <a:pt x="399" y="443"/>
                </a:cubicBezTo>
                <a:cubicBezTo>
                  <a:pt x="425" y="443"/>
                  <a:pt x="443" y="425"/>
                  <a:pt x="443" y="399"/>
                </a:cubicBezTo>
                <a:cubicBezTo>
                  <a:pt x="443" y="98"/>
                  <a:pt x="443" y="98"/>
                  <a:pt x="443" y="98"/>
                </a:cubicBezTo>
                <a:cubicBezTo>
                  <a:pt x="443" y="71"/>
                  <a:pt x="425" y="53"/>
                  <a:pt x="399" y="53"/>
                </a:cubicBezTo>
                <a:close/>
                <a:moveTo>
                  <a:pt x="399" y="399"/>
                </a:moveTo>
                <a:lnTo>
                  <a:pt x="399" y="399"/>
                </a:lnTo>
                <a:cubicBezTo>
                  <a:pt x="45" y="399"/>
                  <a:pt x="45" y="399"/>
                  <a:pt x="45" y="399"/>
                </a:cubicBezTo>
                <a:cubicBezTo>
                  <a:pt x="45" y="196"/>
                  <a:pt x="45" y="196"/>
                  <a:pt x="45" y="196"/>
                </a:cubicBezTo>
                <a:cubicBezTo>
                  <a:pt x="399" y="196"/>
                  <a:pt x="399" y="196"/>
                  <a:pt x="399" y="196"/>
                </a:cubicBezTo>
                <a:lnTo>
                  <a:pt x="399" y="399"/>
                </a:lnTo>
                <a:close/>
                <a:moveTo>
                  <a:pt x="124" y="0"/>
                </a:moveTo>
                <a:lnTo>
                  <a:pt x="124" y="0"/>
                </a:lnTo>
                <a:cubicBezTo>
                  <a:pt x="89" y="0"/>
                  <a:pt x="89" y="0"/>
                  <a:pt x="89" y="0"/>
                </a:cubicBezTo>
                <a:cubicBezTo>
                  <a:pt x="89" y="89"/>
                  <a:pt x="89" y="89"/>
                  <a:pt x="89" y="89"/>
                </a:cubicBezTo>
                <a:cubicBezTo>
                  <a:pt x="124" y="89"/>
                  <a:pt x="124" y="89"/>
                  <a:pt x="124" y="89"/>
                </a:cubicBezTo>
                <a:lnTo>
                  <a:pt x="124" y="0"/>
                </a:lnTo>
                <a:close/>
                <a:moveTo>
                  <a:pt x="354" y="0"/>
                </a:moveTo>
                <a:lnTo>
                  <a:pt x="354" y="0"/>
                </a:lnTo>
                <a:cubicBezTo>
                  <a:pt x="319" y="0"/>
                  <a:pt x="319" y="0"/>
                  <a:pt x="319" y="0"/>
                </a:cubicBezTo>
                <a:cubicBezTo>
                  <a:pt x="319" y="89"/>
                  <a:pt x="319" y="89"/>
                  <a:pt x="319" y="89"/>
                </a:cubicBezTo>
                <a:cubicBezTo>
                  <a:pt x="354" y="89"/>
                  <a:pt x="354" y="89"/>
                  <a:pt x="354" y="89"/>
                </a:cubicBezTo>
                <a:lnTo>
                  <a:pt x="354" y="0"/>
                </a:lnTo>
                <a:close/>
              </a:path>
            </a:pathLst>
          </a:custGeom>
          <a:solidFill>
            <a:schemeClr val="bg1"/>
          </a:solidFill>
          <a:ln>
            <a:noFill/>
          </a:ln>
          <a:effectLst/>
        </p:spPr>
        <p:txBody>
          <a:bodyPr wrap="none" lIns="17145" tIns="8573" rIns="17145" bIns="8573" anchor="ctr"/>
          <a:lstStyle/>
          <a:p>
            <a:pPr>
              <a:defRPr/>
            </a:pPr>
            <a:endParaRPr lang="en-US" sz="900" dirty="0"/>
          </a:p>
        </p:txBody>
      </p:sp>
      <p:sp>
        <p:nvSpPr>
          <p:cNvPr id="21" name="Freeform 65"/>
          <p:cNvSpPr>
            <a:spLocks noChangeArrowheads="1"/>
          </p:cNvSpPr>
          <p:nvPr/>
        </p:nvSpPr>
        <p:spPr bwMode="auto">
          <a:xfrm>
            <a:off x="5004192" y="3258367"/>
            <a:ext cx="460381" cy="456511"/>
          </a:xfrm>
          <a:custGeom>
            <a:avLst/>
            <a:gdLst>
              <a:gd name="T0" fmla="*/ 381 w 417"/>
              <a:gd name="T1" fmla="*/ 203 h 417"/>
              <a:gd name="T2" fmla="*/ 381 w 417"/>
              <a:gd name="T3" fmla="*/ 203 h 417"/>
              <a:gd name="T4" fmla="*/ 416 w 417"/>
              <a:gd name="T5" fmla="*/ 141 h 417"/>
              <a:gd name="T6" fmla="*/ 408 w 417"/>
              <a:gd name="T7" fmla="*/ 106 h 417"/>
              <a:gd name="T8" fmla="*/ 337 w 417"/>
              <a:gd name="T9" fmla="*/ 79 h 417"/>
              <a:gd name="T10" fmla="*/ 319 w 417"/>
              <a:gd name="T11" fmla="*/ 17 h 417"/>
              <a:gd name="T12" fmla="*/ 275 w 417"/>
              <a:gd name="T13" fmla="*/ 0 h 417"/>
              <a:gd name="T14" fmla="*/ 213 w 417"/>
              <a:gd name="T15" fmla="*/ 35 h 417"/>
              <a:gd name="T16" fmla="*/ 151 w 417"/>
              <a:gd name="T17" fmla="*/ 0 h 417"/>
              <a:gd name="T18" fmla="*/ 107 w 417"/>
              <a:gd name="T19" fmla="*/ 17 h 417"/>
              <a:gd name="T20" fmla="*/ 89 w 417"/>
              <a:gd name="T21" fmla="*/ 79 h 417"/>
              <a:gd name="T22" fmla="*/ 18 w 417"/>
              <a:gd name="T23" fmla="*/ 106 h 417"/>
              <a:gd name="T24" fmla="*/ 0 w 417"/>
              <a:gd name="T25" fmla="*/ 141 h 417"/>
              <a:gd name="T26" fmla="*/ 44 w 417"/>
              <a:gd name="T27" fmla="*/ 203 h 417"/>
              <a:gd name="T28" fmla="*/ 0 w 417"/>
              <a:gd name="T29" fmla="*/ 275 h 417"/>
              <a:gd name="T30" fmla="*/ 18 w 417"/>
              <a:gd name="T31" fmla="*/ 310 h 417"/>
              <a:gd name="T32" fmla="*/ 89 w 417"/>
              <a:gd name="T33" fmla="*/ 328 h 417"/>
              <a:gd name="T34" fmla="*/ 107 w 417"/>
              <a:gd name="T35" fmla="*/ 398 h 417"/>
              <a:gd name="T36" fmla="*/ 151 w 417"/>
              <a:gd name="T37" fmla="*/ 416 h 417"/>
              <a:gd name="T38" fmla="*/ 213 w 417"/>
              <a:gd name="T39" fmla="*/ 372 h 417"/>
              <a:gd name="T40" fmla="*/ 275 w 417"/>
              <a:gd name="T41" fmla="*/ 416 h 417"/>
              <a:gd name="T42" fmla="*/ 319 w 417"/>
              <a:gd name="T43" fmla="*/ 398 h 417"/>
              <a:gd name="T44" fmla="*/ 337 w 417"/>
              <a:gd name="T45" fmla="*/ 328 h 417"/>
              <a:gd name="T46" fmla="*/ 408 w 417"/>
              <a:gd name="T47" fmla="*/ 310 h 417"/>
              <a:gd name="T48" fmla="*/ 416 w 417"/>
              <a:gd name="T49" fmla="*/ 265 h 417"/>
              <a:gd name="T50" fmla="*/ 381 w 417"/>
              <a:gd name="T51" fmla="*/ 203 h 417"/>
              <a:gd name="T52" fmla="*/ 213 w 417"/>
              <a:gd name="T53" fmla="*/ 292 h 417"/>
              <a:gd name="T54" fmla="*/ 213 w 417"/>
              <a:gd name="T55" fmla="*/ 292 h 417"/>
              <a:gd name="T56" fmla="*/ 125 w 417"/>
              <a:gd name="T57" fmla="*/ 203 h 417"/>
              <a:gd name="T58" fmla="*/ 213 w 417"/>
              <a:gd name="T59" fmla="*/ 115 h 417"/>
              <a:gd name="T60" fmla="*/ 301 w 417"/>
              <a:gd name="T61" fmla="*/ 203 h 417"/>
              <a:gd name="T62" fmla="*/ 213 w 417"/>
              <a:gd name="T63" fmla="*/ 292 h 4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417" h="417">
                <a:moveTo>
                  <a:pt x="381" y="203"/>
                </a:moveTo>
                <a:lnTo>
                  <a:pt x="381" y="203"/>
                </a:lnTo>
                <a:cubicBezTo>
                  <a:pt x="381" y="177"/>
                  <a:pt x="399" y="159"/>
                  <a:pt x="416" y="141"/>
                </a:cubicBezTo>
                <a:cubicBezTo>
                  <a:pt x="416" y="132"/>
                  <a:pt x="408" y="115"/>
                  <a:pt x="408" y="106"/>
                </a:cubicBezTo>
                <a:cubicBezTo>
                  <a:pt x="372" y="115"/>
                  <a:pt x="354" y="97"/>
                  <a:pt x="337" y="79"/>
                </a:cubicBezTo>
                <a:cubicBezTo>
                  <a:pt x="319" y="62"/>
                  <a:pt x="310" y="44"/>
                  <a:pt x="319" y="17"/>
                </a:cubicBezTo>
                <a:cubicBezTo>
                  <a:pt x="310" y="9"/>
                  <a:pt x="293" y="0"/>
                  <a:pt x="275" y="0"/>
                </a:cubicBezTo>
                <a:cubicBezTo>
                  <a:pt x="266" y="17"/>
                  <a:pt x="240" y="35"/>
                  <a:pt x="213" y="35"/>
                </a:cubicBezTo>
                <a:cubicBezTo>
                  <a:pt x="187" y="35"/>
                  <a:pt x="160" y="17"/>
                  <a:pt x="151" y="0"/>
                </a:cubicBezTo>
                <a:cubicBezTo>
                  <a:pt x="133" y="0"/>
                  <a:pt x="116" y="9"/>
                  <a:pt x="107" y="17"/>
                </a:cubicBezTo>
                <a:cubicBezTo>
                  <a:pt x="116" y="44"/>
                  <a:pt x="107" y="62"/>
                  <a:pt x="89" y="79"/>
                </a:cubicBezTo>
                <a:cubicBezTo>
                  <a:pt x="72" y="97"/>
                  <a:pt x="44" y="115"/>
                  <a:pt x="18" y="106"/>
                </a:cubicBezTo>
                <a:cubicBezTo>
                  <a:pt x="18" y="115"/>
                  <a:pt x="9" y="132"/>
                  <a:pt x="0" y="141"/>
                </a:cubicBezTo>
                <a:cubicBezTo>
                  <a:pt x="27" y="159"/>
                  <a:pt x="44" y="177"/>
                  <a:pt x="44" y="203"/>
                </a:cubicBezTo>
                <a:cubicBezTo>
                  <a:pt x="44" y="230"/>
                  <a:pt x="27" y="256"/>
                  <a:pt x="0" y="275"/>
                </a:cubicBezTo>
                <a:cubicBezTo>
                  <a:pt x="9" y="283"/>
                  <a:pt x="18" y="301"/>
                  <a:pt x="18" y="310"/>
                </a:cubicBezTo>
                <a:cubicBezTo>
                  <a:pt x="44" y="310"/>
                  <a:pt x="72" y="310"/>
                  <a:pt x="89" y="328"/>
                </a:cubicBezTo>
                <a:cubicBezTo>
                  <a:pt x="107" y="345"/>
                  <a:pt x="116" y="372"/>
                  <a:pt x="107" y="398"/>
                </a:cubicBezTo>
                <a:cubicBezTo>
                  <a:pt x="116" y="407"/>
                  <a:pt x="133" y="407"/>
                  <a:pt x="151" y="416"/>
                </a:cubicBezTo>
                <a:cubicBezTo>
                  <a:pt x="160" y="389"/>
                  <a:pt x="187" y="372"/>
                  <a:pt x="213" y="372"/>
                </a:cubicBezTo>
                <a:cubicBezTo>
                  <a:pt x="240" y="372"/>
                  <a:pt x="266" y="389"/>
                  <a:pt x="275" y="416"/>
                </a:cubicBezTo>
                <a:cubicBezTo>
                  <a:pt x="293" y="407"/>
                  <a:pt x="310" y="407"/>
                  <a:pt x="319" y="398"/>
                </a:cubicBezTo>
                <a:cubicBezTo>
                  <a:pt x="310" y="372"/>
                  <a:pt x="319" y="345"/>
                  <a:pt x="337" y="328"/>
                </a:cubicBezTo>
                <a:cubicBezTo>
                  <a:pt x="354" y="310"/>
                  <a:pt x="372" y="301"/>
                  <a:pt x="408" y="310"/>
                </a:cubicBezTo>
                <a:cubicBezTo>
                  <a:pt x="408" y="292"/>
                  <a:pt x="416" y="283"/>
                  <a:pt x="416" y="265"/>
                </a:cubicBezTo>
                <a:cubicBezTo>
                  <a:pt x="399" y="256"/>
                  <a:pt x="381" y="230"/>
                  <a:pt x="381" y="203"/>
                </a:cubicBezTo>
                <a:close/>
                <a:moveTo>
                  <a:pt x="213" y="292"/>
                </a:moveTo>
                <a:lnTo>
                  <a:pt x="213" y="292"/>
                </a:lnTo>
                <a:cubicBezTo>
                  <a:pt x="160" y="292"/>
                  <a:pt x="125" y="256"/>
                  <a:pt x="125" y="203"/>
                </a:cubicBezTo>
                <a:cubicBezTo>
                  <a:pt x="125" y="159"/>
                  <a:pt x="160" y="115"/>
                  <a:pt x="213" y="115"/>
                </a:cubicBezTo>
                <a:cubicBezTo>
                  <a:pt x="266" y="115"/>
                  <a:pt x="301" y="159"/>
                  <a:pt x="301" y="203"/>
                </a:cubicBezTo>
                <a:cubicBezTo>
                  <a:pt x="301" y="256"/>
                  <a:pt x="266" y="292"/>
                  <a:pt x="213" y="292"/>
                </a:cubicBezTo>
                <a:close/>
              </a:path>
            </a:pathLst>
          </a:custGeom>
          <a:solidFill>
            <a:schemeClr val="bg1"/>
          </a:solidFill>
          <a:ln>
            <a:noFill/>
          </a:ln>
          <a:effectLst/>
        </p:spPr>
        <p:txBody>
          <a:bodyPr wrap="none" lIns="17145" tIns="8573" rIns="17145" bIns="8573" anchor="ctr"/>
          <a:lstStyle/>
          <a:p>
            <a:pPr>
              <a:defRPr/>
            </a:pPr>
            <a:endParaRPr lang="en-US" sz="900" dirty="0"/>
          </a:p>
        </p:txBody>
      </p:sp>
      <p:sp>
        <p:nvSpPr>
          <p:cNvPr id="23" name="文本框 22"/>
          <p:cNvSpPr txBox="1"/>
          <p:nvPr/>
        </p:nvSpPr>
        <p:spPr>
          <a:xfrm>
            <a:off x="8081846" y="3259723"/>
            <a:ext cx="2398875" cy="461665"/>
          </a:xfrm>
          <a:prstGeom prst="rect">
            <a:avLst/>
          </a:prstGeom>
          <a:noFill/>
        </p:spPr>
        <p:txBody>
          <a:bodyPr wrap="square" rtlCol="0">
            <a:spAutoFit/>
            <a:scene3d>
              <a:camera prst="orthographicFront"/>
              <a:lightRig rig="threePt" dir="t"/>
            </a:scene3d>
            <a:sp3d contourW="12700"/>
          </a:bodyPr>
          <a:lstStyle/>
          <a:p>
            <a:pPr algn="ctr"/>
            <a:r>
              <a:rPr lang="zh-CN" altLang="en-US" sz="2400" b="1" dirty="0">
                <a:solidFill>
                  <a:schemeClr val="tx1">
                    <a:lumMod val="75000"/>
                    <a:lumOff val="25000"/>
                  </a:schemeClr>
                </a:solidFill>
                <a:latin typeface="Century Gothic" panose="020B0502020202020204" pitchFamily="34" charset="0"/>
              </a:rPr>
              <a:t>系统标定</a:t>
            </a:r>
          </a:p>
        </p:txBody>
      </p:sp>
      <p:sp>
        <p:nvSpPr>
          <p:cNvPr id="26" name="文本框 25"/>
          <p:cNvSpPr txBox="1"/>
          <p:nvPr/>
        </p:nvSpPr>
        <p:spPr>
          <a:xfrm>
            <a:off x="1711295" y="4951597"/>
            <a:ext cx="2398875" cy="461665"/>
          </a:xfrm>
          <a:prstGeom prst="rect">
            <a:avLst/>
          </a:prstGeom>
          <a:noFill/>
        </p:spPr>
        <p:txBody>
          <a:bodyPr wrap="square" rtlCol="0">
            <a:spAutoFit/>
            <a:scene3d>
              <a:camera prst="orthographicFront"/>
              <a:lightRig rig="threePt" dir="t"/>
            </a:scene3d>
            <a:sp3d contourW="12700"/>
          </a:bodyPr>
          <a:lstStyle/>
          <a:p>
            <a:pPr algn="ctr"/>
            <a:r>
              <a:rPr lang="zh-CN" altLang="en-US" sz="2400" b="1" dirty="0">
                <a:solidFill>
                  <a:schemeClr val="tx1">
                    <a:lumMod val="75000"/>
                    <a:lumOff val="25000"/>
                  </a:schemeClr>
                </a:solidFill>
                <a:latin typeface="Century Gothic" panose="020B0502020202020204" pitchFamily="34" charset="0"/>
              </a:rPr>
              <a:t>特征点匹配</a:t>
            </a:r>
          </a:p>
        </p:txBody>
      </p:sp>
      <p:sp>
        <p:nvSpPr>
          <p:cNvPr id="29" name="文本框 28"/>
          <p:cNvSpPr txBox="1"/>
          <p:nvPr/>
        </p:nvSpPr>
        <p:spPr>
          <a:xfrm>
            <a:off x="1744974" y="3258367"/>
            <a:ext cx="2398875" cy="461665"/>
          </a:xfrm>
          <a:prstGeom prst="rect">
            <a:avLst/>
          </a:prstGeom>
          <a:noFill/>
        </p:spPr>
        <p:txBody>
          <a:bodyPr wrap="square" rtlCol="0">
            <a:spAutoFit/>
            <a:scene3d>
              <a:camera prst="orthographicFront"/>
              <a:lightRig rig="threePt" dir="t"/>
            </a:scene3d>
            <a:sp3d contourW="12700"/>
          </a:bodyPr>
          <a:lstStyle/>
          <a:p>
            <a:pPr algn="ctr"/>
            <a:r>
              <a:rPr lang="zh-CN" altLang="en-US" sz="2400" b="1" dirty="0">
                <a:solidFill>
                  <a:schemeClr val="tx1">
                    <a:lumMod val="75000"/>
                    <a:lumOff val="25000"/>
                  </a:schemeClr>
                </a:solidFill>
                <a:latin typeface="Century Gothic" panose="020B0502020202020204" pitchFamily="34" charset="0"/>
              </a:rPr>
              <a:t>相机标定</a:t>
            </a:r>
          </a:p>
        </p:txBody>
      </p:sp>
      <p:sp>
        <p:nvSpPr>
          <p:cNvPr id="32" name="文本框 31"/>
          <p:cNvSpPr txBox="1"/>
          <p:nvPr/>
        </p:nvSpPr>
        <p:spPr>
          <a:xfrm>
            <a:off x="8081846" y="4931946"/>
            <a:ext cx="2398875" cy="461665"/>
          </a:xfrm>
          <a:prstGeom prst="rect">
            <a:avLst/>
          </a:prstGeom>
          <a:noFill/>
        </p:spPr>
        <p:txBody>
          <a:bodyPr wrap="square" rtlCol="0">
            <a:spAutoFit/>
            <a:scene3d>
              <a:camera prst="orthographicFront"/>
              <a:lightRig rig="threePt" dir="t"/>
            </a:scene3d>
            <a:sp3d contourW="12700"/>
          </a:bodyPr>
          <a:lstStyle/>
          <a:p>
            <a:pPr algn="ctr"/>
            <a:r>
              <a:rPr lang="zh-CN" altLang="en-US" sz="2400" b="1" dirty="0">
                <a:solidFill>
                  <a:schemeClr val="tx1">
                    <a:lumMod val="75000"/>
                    <a:lumOff val="25000"/>
                  </a:schemeClr>
                </a:solidFill>
                <a:latin typeface="Century Gothic" panose="020B0502020202020204" pitchFamily="34" charset="0"/>
              </a:rPr>
              <a:t>光轴重建</a:t>
            </a:r>
          </a:p>
        </p:txBody>
      </p:sp>
      <p:pic>
        <p:nvPicPr>
          <p:cNvPr id="36" name="图片 35">
            <a:extLst>
              <a:ext uri="{FF2B5EF4-FFF2-40B4-BE49-F238E27FC236}">
                <a16:creationId xmlns:a16="http://schemas.microsoft.com/office/drawing/2014/main" id="{F3CBC22F-A124-42F1-83A5-BAB41E04FB79}"/>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l="19581" t="59344" r="52273" b="12329"/>
          <a:stretch/>
        </p:blipFill>
        <p:spPr>
          <a:xfrm>
            <a:off x="0" y="-529389"/>
            <a:ext cx="5101389" cy="2212148"/>
          </a:xfrm>
          <a:custGeom>
            <a:avLst/>
            <a:gdLst>
              <a:gd name="connsiteX0" fmla="*/ 0 w 11861442"/>
              <a:gd name="connsiteY0" fmla="*/ 0 h 6767848"/>
              <a:gd name="connsiteX1" fmla="*/ 11861442 w 11861442"/>
              <a:gd name="connsiteY1" fmla="*/ 0 h 6767848"/>
              <a:gd name="connsiteX2" fmla="*/ 11861442 w 11861442"/>
              <a:gd name="connsiteY2" fmla="*/ 6767848 h 6767848"/>
              <a:gd name="connsiteX3" fmla="*/ 0 w 11861442"/>
              <a:gd name="connsiteY3" fmla="*/ 6767848 h 6767848"/>
            </a:gdLst>
            <a:ahLst/>
            <a:cxnLst>
              <a:cxn ang="0">
                <a:pos x="connsiteX0" y="connsiteY0"/>
              </a:cxn>
              <a:cxn ang="0">
                <a:pos x="connsiteX1" y="connsiteY1"/>
              </a:cxn>
              <a:cxn ang="0">
                <a:pos x="connsiteX2" y="connsiteY2"/>
              </a:cxn>
              <a:cxn ang="0">
                <a:pos x="connsiteX3" y="connsiteY3"/>
              </a:cxn>
            </a:cxnLst>
            <a:rect l="l" t="t" r="r" b="b"/>
            <a:pathLst>
              <a:path w="11861442" h="6767848">
                <a:moveTo>
                  <a:pt x="0" y="0"/>
                </a:moveTo>
                <a:lnTo>
                  <a:pt x="11861442" y="0"/>
                </a:lnTo>
                <a:lnTo>
                  <a:pt x="11861442" y="6767848"/>
                </a:lnTo>
                <a:lnTo>
                  <a:pt x="0" y="6767848"/>
                </a:lnTo>
                <a:close/>
              </a:path>
            </a:pathLst>
          </a:custGeom>
        </p:spPr>
      </p:pic>
      <p:pic>
        <p:nvPicPr>
          <p:cNvPr id="37" name="图片 36">
            <a:extLst>
              <a:ext uri="{FF2B5EF4-FFF2-40B4-BE49-F238E27FC236}">
                <a16:creationId xmlns:a16="http://schemas.microsoft.com/office/drawing/2014/main" id="{941745C0-C8E7-4B15-96E6-6CE18DBB8483}"/>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l="38035" t="68185" r="52273" b="12329"/>
          <a:stretch/>
        </p:blipFill>
        <p:spPr>
          <a:xfrm flipH="1">
            <a:off x="5101384" y="0"/>
            <a:ext cx="7090613" cy="1682759"/>
          </a:xfrm>
          <a:custGeom>
            <a:avLst/>
            <a:gdLst>
              <a:gd name="connsiteX0" fmla="*/ 0 w 11861442"/>
              <a:gd name="connsiteY0" fmla="*/ 0 h 6767848"/>
              <a:gd name="connsiteX1" fmla="*/ 11861442 w 11861442"/>
              <a:gd name="connsiteY1" fmla="*/ 0 h 6767848"/>
              <a:gd name="connsiteX2" fmla="*/ 11861442 w 11861442"/>
              <a:gd name="connsiteY2" fmla="*/ 6767848 h 6767848"/>
              <a:gd name="connsiteX3" fmla="*/ 0 w 11861442"/>
              <a:gd name="connsiteY3" fmla="*/ 6767848 h 6767848"/>
            </a:gdLst>
            <a:ahLst/>
            <a:cxnLst>
              <a:cxn ang="0">
                <a:pos x="connsiteX0" y="connsiteY0"/>
              </a:cxn>
              <a:cxn ang="0">
                <a:pos x="connsiteX1" y="connsiteY1"/>
              </a:cxn>
              <a:cxn ang="0">
                <a:pos x="connsiteX2" y="connsiteY2"/>
              </a:cxn>
              <a:cxn ang="0">
                <a:pos x="connsiteX3" y="connsiteY3"/>
              </a:cxn>
            </a:cxnLst>
            <a:rect l="l" t="t" r="r" b="b"/>
            <a:pathLst>
              <a:path w="11861442" h="6767848">
                <a:moveTo>
                  <a:pt x="0" y="0"/>
                </a:moveTo>
                <a:lnTo>
                  <a:pt x="11861442" y="0"/>
                </a:lnTo>
                <a:lnTo>
                  <a:pt x="11861442" y="6767848"/>
                </a:lnTo>
                <a:lnTo>
                  <a:pt x="0" y="6767848"/>
                </a:lnTo>
                <a:close/>
              </a:path>
            </a:pathLst>
          </a:custGeom>
        </p:spPr>
      </p:pic>
      <p:sp>
        <p:nvSpPr>
          <p:cNvPr id="10" name="文本框 9"/>
          <p:cNvSpPr txBox="1"/>
          <p:nvPr/>
        </p:nvSpPr>
        <p:spPr>
          <a:xfrm>
            <a:off x="3661032" y="356250"/>
            <a:ext cx="3262432" cy="1015663"/>
          </a:xfrm>
          <a:prstGeom prst="rect">
            <a:avLst/>
          </a:prstGeom>
          <a:noFill/>
        </p:spPr>
        <p:txBody>
          <a:bodyPr wrap="none" rtlCol="0">
            <a:spAutoFit/>
          </a:bodyPr>
          <a:lstStyle/>
          <a:p>
            <a:r>
              <a:rPr lang="zh-CN" altLang="en-US" sz="6000" b="1" dirty="0">
                <a:solidFill>
                  <a:srgbClr val="B28247"/>
                </a:solidFill>
                <a:latin typeface="张海山锐线体2.0" panose="02000000000000000000" pitchFamily="2" charset="-122"/>
                <a:ea typeface="张海山锐线体2.0" panose="02000000000000000000" pitchFamily="2" charset="-122"/>
              </a:rPr>
              <a:t>研究内容</a:t>
            </a:r>
          </a:p>
        </p:txBody>
      </p:sp>
    </p:spTree>
    <p:extLst>
      <p:ext uri="{BB962C8B-B14F-4D97-AF65-F5344CB8AC3E}">
        <p14:creationId xmlns:p14="http://schemas.microsoft.com/office/powerpoint/2010/main" val="312920360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图片 7"/>
          <p:cNvPicPr>
            <a:picLocks noChangeAspect="1"/>
          </p:cNvPicPr>
          <p:nvPr/>
        </p:nvPicPr>
        <p:blipFill rotWithShape="1">
          <a:blip r:embed="rId3" cstate="print">
            <a:extLst>
              <a:ext uri="{28A0092B-C50C-407E-A947-70E740481C1C}">
                <a14:useLocalDpi xmlns:a14="http://schemas.microsoft.com/office/drawing/2010/main" val="0"/>
              </a:ext>
            </a:extLst>
          </a:blip>
          <a:srcRect l="19581" t="59344" r="52273" b="12329"/>
          <a:stretch/>
        </p:blipFill>
        <p:spPr>
          <a:xfrm>
            <a:off x="-1" y="-529388"/>
            <a:ext cx="5101389" cy="2130589"/>
          </a:xfrm>
          <a:custGeom>
            <a:avLst/>
            <a:gdLst>
              <a:gd name="connsiteX0" fmla="*/ 0 w 11861442"/>
              <a:gd name="connsiteY0" fmla="*/ 0 h 6767848"/>
              <a:gd name="connsiteX1" fmla="*/ 11861442 w 11861442"/>
              <a:gd name="connsiteY1" fmla="*/ 0 h 6767848"/>
              <a:gd name="connsiteX2" fmla="*/ 11861442 w 11861442"/>
              <a:gd name="connsiteY2" fmla="*/ 6767848 h 6767848"/>
              <a:gd name="connsiteX3" fmla="*/ 0 w 11861442"/>
              <a:gd name="connsiteY3" fmla="*/ 6767848 h 6767848"/>
            </a:gdLst>
            <a:ahLst/>
            <a:cxnLst>
              <a:cxn ang="0">
                <a:pos x="connsiteX0" y="connsiteY0"/>
              </a:cxn>
              <a:cxn ang="0">
                <a:pos x="connsiteX1" y="connsiteY1"/>
              </a:cxn>
              <a:cxn ang="0">
                <a:pos x="connsiteX2" y="connsiteY2"/>
              </a:cxn>
              <a:cxn ang="0">
                <a:pos x="connsiteX3" y="connsiteY3"/>
              </a:cxn>
            </a:cxnLst>
            <a:rect l="l" t="t" r="r" b="b"/>
            <a:pathLst>
              <a:path w="11861442" h="6767848">
                <a:moveTo>
                  <a:pt x="0" y="0"/>
                </a:moveTo>
                <a:lnTo>
                  <a:pt x="11861442" y="0"/>
                </a:lnTo>
                <a:lnTo>
                  <a:pt x="11861442" y="6767848"/>
                </a:lnTo>
                <a:lnTo>
                  <a:pt x="0" y="6767848"/>
                </a:lnTo>
                <a:close/>
              </a:path>
            </a:pathLst>
          </a:custGeom>
        </p:spPr>
      </p:pic>
      <p:pic>
        <p:nvPicPr>
          <p:cNvPr id="9" name="图片 8"/>
          <p:cNvPicPr>
            <a:picLocks noChangeAspect="1"/>
          </p:cNvPicPr>
          <p:nvPr/>
        </p:nvPicPr>
        <p:blipFill rotWithShape="1">
          <a:blip r:embed="rId3" cstate="print">
            <a:extLst>
              <a:ext uri="{28A0092B-C50C-407E-A947-70E740481C1C}">
                <a14:useLocalDpi xmlns:a14="http://schemas.microsoft.com/office/drawing/2010/main" val="0"/>
              </a:ext>
            </a:extLst>
          </a:blip>
          <a:srcRect l="38035" t="68185" r="52273" b="12329"/>
          <a:stretch/>
        </p:blipFill>
        <p:spPr>
          <a:xfrm flipH="1">
            <a:off x="5101385" y="0"/>
            <a:ext cx="7090613" cy="1601201"/>
          </a:xfrm>
          <a:custGeom>
            <a:avLst/>
            <a:gdLst>
              <a:gd name="connsiteX0" fmla="*/ 0 w 11861442"/>
              <a:gd name="connsiteY0" fmla="*/ 0 h 6767848"/>
              <a:gd name="connsiteX1" fmla="*/ 11861442 w 11861442"/>
              <a:gd name="connsiteY1" fmla="*/ 0 h 6767848"/>
              <a:gd name="connsiteX2" fmla="*/ 11861442 w 11861442"/>
              <a:gd name="connsiteY2" fmla="*/ 6767848 h 6767848"/>
              <a:gd name="connsiteX3" fmla="*/ 0 w 11861442"/>
              <a:gd name="connsiteY3" fmla="*/ 6767848 h 6767848"/>
            </a:gdLst>
            <a:ahLst/>
            <a:cxnLst>
              <a:cxn ang="0">
                <a:pos x="connsiteX0" y="connsiteY0"/>
              </a:cxn>
              <a:cxn ang="0">
                <a:pos x="connsiteX1" y="connsiteY1"/>
              </a:cxn>
              <a:cxn ang="0">
                <a:pos x="connsiteX2" y="connsiteY2"/>
              </a:cxn>
              <a:cxn ang="0">
                <a:pos x="connsiteX3" y="connsiteY3"/>
              </a:cxn>
            </a:cxnLst>
            <a:rect l="l" t="t" r="r" b="b"/>
            <a:pathLst>
              <a:path w="11861442" h="6767848">
                <a:moveTo>
                  <a:pt x="0" y="0"/>
                </a:moveTo>
                <a:lnTo>
                  <a:pt x="11861442" y="0"/>
                </a:lnTo>
                <a:lnTo>
                  <a:pt x="11861442" y="6767848"/>
                </a:lnTo>
                <a:lnTo>
                  <a:pt x="0" y="6767848"/>
                </a:lnTo>
                <a:close/>
              </a:path>
            </a:pathLst>
          </a:custGeom>
        </p:spPr>
      </p:pic>
      <p:sp>
        <p:nvSpPr>
          <p:cNvPr id="10" name="文本框 9"/>
          <p:cNvSpPr txBox="1"/>
          <p:nvPr/>
        </p:nvSpPr>
        <p:spPr>
          <a:xfrm>
            <a:off x="3363373" y="384370"/>
            <a:ext cx="3262432" cy="1015663"/>
          </a:xfrm>
          <a:prstGeom prst="rect">
            <a:avLst/>
          </a:prstGeom>
          <a:noFill/>
        </p:spPr>
        <p:txBody>
          <a:bodyPr wrap="none" rtlCol="0">
            <a:spAutoFit/>
          </a:bodyPr>
          <a:lstStyle/>
          <a:p>
            <a:r>
              <a:rPr lang="zh-CN" altLang="en-US" sz="6000" b="1" dirty="0">
                <a:solidFill>
                  <a:srgbClr val="B28247"/>
                </a:solidFill>
                <a:latin typeface="张海山锐线体2.0" panose="02000000000000000000" pitchFamily="2" charset="-122"/>
                <a:ea typeface="张海山锐线体2.0" panose="02000000000000000000" pitchFamily="2" charset="-122"/>
              </a:rPr>
              <a:t>相机标定</a:t>
            </a:r>
          </a:p>
        </p:txBody>
      </p:sp>
      <p:sp>
        <p:nvSpPr>
          <p:cNvPr id="11" name="矩形 10"/>
          <p:cNvSpPr/>
          <p:nvPr/>
        </p:nvSpPr>
        <p:spPr>
          <a:xfrm>
            <a:off x="1802874" y="-1507957"/>
            <a:ext cx="1267940" cy="1245453"/>
          </a:xfrm>
          <a:prstGeom prst="rect">
            <a:avLst/>
          </a:prstGeom>
          <a:solidFill>
            <a:srgbClr val="B2824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矩形 11"/>
          <p:cNvSpPr/>
          <p:nvPr/>
        </p:nvSpPr>
        <p:spPr>
          <a:xfrm>
            <a:off x="3070814" y="-1507958"/>
            <a:ext cx="1267940" cy="1245453"/>
          </a:xfrm>
          <a:prstGeom prst="rect">
            <a:avLst/>
          </a:prstGeom>
          <a:solidFill>
            <a:srgbClr val="1E212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2050" name="Picture 2">
            <a:extLst>
              <a:ext uri="{FF2B5EF4-FFF2-40B4-BE49-F238E27FC236}">
                <a16:creationId xmlns:a16="http://schemas.microsoft.com/office/drawing/2014/main" id="{A652ABFB-E2FA-4D60-B236-85D447BF4D28}"/>
              </a:ext>
            </a:extLst>
          </p:cNvPr>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1108665" y="1985571"/>
            <a:ext cx="3230089" cy="1845765"/>
          </a:xfrm>
          <a:prstGeom prst="rect">
            <a:avLst/>
          </a:prstGeom>
          <a:ln>
            <a:noFill/>
          </a:ln>
          <a:effectLst>
            <a:outerShdw blurRad="292100" dist="139700" dir="2700000" algn="tl" rotWithShape="0">
              <a:srgbClr val="333333">
                <a:alpha val="65000"/>
              </a:srgbClr>
            </a:outerShdw>
          </a:effectLst>
          <a:extLst>
            <a:ext uri="{909E8E84-426E-40DD-AFC4-6F175D3DCCD1}">
              <a14:hiddenFill xmlns:a14="http://schemas.microsoft.com/office/drawing/2010/main">
                <a:solidFill>
                  <a:srgbClr val="FFFFFF"/>
                </a:solidFill>
              </a14:hiddenFill>
            </a:ext>
          </a:extLst>
        </p:spPr>
      </p:pic>
      <p:sp>
        <p:nvSpPr>
          <p:cNvPr id="2" name="文本框 1">
            <a:extLst>
              <a:ext uri="{FF2B5EF4-FFF2-40B4-BE49-F238E27FC236}">
                <a16:creationId xmlns:a16="http://schemas.microsoft.com/office/drawing/2014/main" id="{1E70CB11-DDC2-4A31-B711-9216F73D8813}"/>
              </a:ext>
            </a:extLst>
          </p:cNvPr>
          <p:cNvSpPr txBox="1"/>
          <p:nvPr/>
        </p:nvSpPr>
        <p:spPr>
          <a:xfrm>
            <a:off x="5495365" y="2248076"/>
            <a:ext cx="4454883" cy="3784947"/>
          </a:xfrm>
          <a:prstGeom prst="rect">
            <a:avLst/>
          </a:prstGeom>
          <a:noFill/>
        </p:spPr>
        <p:txBody>
          <a:bodyPr wrap="square" rtlCol="0">
            <a:spAutoFit/>
          </a:bodyPr>
          <a:lstStyle/>
          <a:p>
            <a:pPr indent="457200">
              <a:lnSpc>
                <a:spcPct val="150000"/>
              </a:lnSpc>
            </a:pPr>
            <a:r>
              <a:rPr lang="zh-CN" altLang="en-US" kern="100" dirty="0">
                <a:latin typeface="微软雅黑" panose="020B0503020204020204" pitchFamily="34" charset="-122"/>
                <a:ea typeface="微软雅黑" panose="020B0503020204020204" pitchFamily="34" charset="-122"/>
              </a:rPr>
              <a:t>相机标定方面，我们比对了很多标定方法，最终</a:t>
            </a:r>
            <a:r>
              <a:rPr lang="zh-CN" altLang="zh-CN" kern="100" dirty="0">
                <a:latin typeface="微软雅黑" panose="020B0503020204020204" pitchFamily="34" charset="-122"/>
                <a:ea typeface="微软雅黑" panose="020B0503020204020204" pitchFamily="34" charset="-122"/>
              </a:rPr>
              <a:t>采用张正友标定方法对双目相机进行标定，获得双相机的内参矩阵以及相机之间的旋转和平移矩阵。通过相机拍摄棋盘格图片，使用</a:t>
            </a:r>
            <a:r>
              <a:rPr lang="en-US" altLang="zh-CN" kern="100" dirty="0" err="1">
                <a:latin typeface="微软雅黑" panose="020B0503020204020204" pitchFamily="34" charset="-122"/>
                <a:ea typeface="微软雅黑" panose="020B0503020204020204" pitchFamily="34" charset="-122"/>
              </a:rPr>
              <a:t>matlab</a:t>
            </a:r>
            <a:r>
              <a:rPr lang="zh-CN" altLang="zh-CN" kern="100" dirty="0">
                <a:latin typeface="微软雅黑" panose="020B0503020204020204" pitchFamily="34" charset="-122"/>
                <a:ea typeface="微软雅黑" panose="020B0503020204020204" pitchFamily="34" charset="-122"/>
              </a:rPr>
              <a:t>的工具箱实现相机标定，简单便捷，且精度较高。</a:t>
            </a:r>
            <a:endParaRPr lang="en-US" altLang="zh-CN" kern="100" dirty="0">
              <a:latin typeface="微软雅黑" panose="020B0503020204020204" pitchFamily="34" charset="-122"/>
              <a:ea typeface="微软雅黑" panose="020B0503020204020204" pitchFamily="34" charset="-122"/>
            </a:endParaRPr>
          </a:p>
          <a:p>
            <a:pPr indent="457200">
              <a:lnSpc>
                <a:spcPct val="150000"/>
              </a:lnSpc>
            </a:pPr>
            <a:r>
              <a:rPr lang="zh-CN" altLang="en-US" kern="100" dirty="0">
                <a:latin typeface="微软雅黑" panose="020B0503020204020204" pitchFamily="34" charset="-122"/>
                <a:ea typeface="微软雅黑" panose="020B0503020204020204" pitchFamily="34" charset="-122"/>
              </a:rPr>
              <a:t>通过相机标定，我们可以建立起图像坐标系和像素坐标系以及相机坐标系的联系，为下一步的物理坐标的获取奠定基础</a:t>
            </a:r>
            <a:r>
              <a:rPr lang="zh-CN" altLang="en-US" sz="1800" dirty="0">
                <a:effectLst/>
                <a:ea typeface="宋体" panose="02010600030101010101" pitchFamily="2" charset="-122"/>
                <a:cs typeface="Times New Roman" panose="02020603050405020304" pitchFamily="18" charset="0"/>
              </a:rPr>
              <a:t>。</a:t>
            </a:r>
            <a:endParaRPr lang="en-US" altLang="zh-CN" sz="1800" dirty="0">
              <a:effectLst/>
              <a:ea typeface="宋体" panose="02010600030101010101" pitchFamily="2" charset="-122"/>
              <a:cs typeface="Times New Roman" panose="02020603050405020304" pitchFamily="18" charset="0"/>
            </a:endParaRPr>
          </a:p>
        </p:txBody>
      </p:sp>
      <p:pic>
        <p:nvPicPr>
          <p:cNvPr id="2052" name="Picture 4">
            <a:extLst>
              <a:ext uri="{FF2B5EF4-FFF2-40B4-BE49-F238E27FC236}">
                <a16:creationId xmlns:a16="http://schemas.microsoft.com/office/drawing/2014/main" id="{521FD11F-2F5B-400B-90DE-F5F487A8D652}"/>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108666" y="4140549"/>
            <a:ext cx="3230088" cy="1849287"/>
          </a:xfrm>
          <a:prstGeom prst="rect">
            <a:avLst/>
          </a:prstGeom>
          <a:ln>
            <a:noFill/>
          </a:ln>
          <a:effectLst>
            <a:outerShdw blurRad="292100" dist="139700" dir="2700000" algn="tl" rotWithShape="0">
              <a:srgbClr val="333333">
                <a:alpha val="65000"/>
              </a:srgbClr>
            </a:outerShdw>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0643449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图片 7"/>
          <p:cNvPicPr>
            <a:picLocks noChangeAspect="1"/>
          </p:cNvPicPr>
          <p:nvPr/>
        </p:nvPicPr>
        <p:blipFill rotWithShape="1">
          <a:blip r:embed="rId3" cstate="print">
            <a:extLst>
              <a:ext uri="{28A0092B-C50C-407E-A947-70E740481C1C}">
                <a14:useLocalDpi xmlns:a14="http://schemas.microsoft.com/office/drawing/2010/main" val="0"/>
              </a:ext>
            </a:extLst>
          </a:blip>
          <a:srcRect l="19581" t="59344" r="52273" b="12329"/>
          <a:stretch/>
        </p:blipFill>
        <p:spPr>
          <a:xfrm>
            <a:off x="-1" y="-529389"/>
            <a:ext cx="5101389" cy="2212148"/>
          </a:xfrm>
          <a:custGeom>
            <a:avLst/>
            <a:gdLst>
              <a:gd name="connsiteX0" fmla="*/ 0 w 11861442"/>
              <a:gd name="connsiteY0" fmla="*/ 0 h 6767848"/>
              <a:gd name="connsiteX1" fmla="*/ 11861442 w 11861442"/>
              <a:gd name="connsiteY1" fmla="*/ 0 h 6767848"/>
              <a:gd name="connsiteX2" fmla="*/ 11861442 w 11861442"/>
              <a:gd name="connsiteY2" fmla="*/ 6767848 h 6767848"/>
              <a:gd name="connsiteX3" fmla="*/ 0 w 11861442"/>
              <a:gd name="connsiteY3" fmla="*/ 6767848 h 6767848"/>
            </a:gdLst>
            <a:ahLst/>
            <a:cxnLst>
              <a:cxn ang="0">
                <a:pos x="connsiteX0" y="connsiteY0"/>
              </a:cxn>
              <a:cxn ang="0">
                <a:pos x="connsiteX1" y="connsiteY1"/>
              </a:cxn>
              <a:cxn ang="0">
                <a:pos x="connsiteX2" y="connsiteY2"/>
              </a:cxn>
              <a:cxn ang="0">
                <a:pos x="connsiteX3" y="connsiteY3"/>
              </a:cxn>
            </a:cxnLst>
            <a:rect l="l" t="t" r="r" b="b"/>
            <a:pathLst>
              <a:path w="11861442" h="6767848">
                <a:moveTo>
                  <a:pt x="0" y="0"/>
                </a:moveTo>
                <a:lnTo>
                  <a:pt x="11861442" y="0"/>
                </a:lnTo>
                <a:lnTo>
                  <a:pt x="11861442" y="6767848"/>
                </a:lnTo>
                <a:lnTo>
                  <a:pt x="0" y="6767848"/>
                </a:lnTo>
                <a:close/>
              </a:path>
            </a:pathLst>
          </a:custGeom>
        </p:spPr>
      </p:pic>
      <p:pic>
        <p:nvPicPr>
          <p:cNvPr id="9" name="图片 8"/>
          <p:cNvPicPr>
            <a:picLocks noChangeAspect="1"/>
          </p:cNvPicPr>
          <p:nvPr/>
        </p:nvPicPr>
        <p:blipFill rotWithShape="1">
          <a:blip r:embed="rId3" cstate="print">
            <a:extLst>
              <a:ext uri="{28A0092B-C50C-407E-A947-70E740481C1C}">
                <a14:useLocalDpi xmlns:a14="http://schemas.microsoft.com/office/drawing/2010/main" val="0"/>
              </a:ext>
            </a:extLst>
          </a:blip>
          <a:srcRect l="38035" t="68185" r="52273" b="12329"/>
          <a:stretch/>
        </p:blipFill>
        <p:spPr>
          <a:xfrm flipH="1">
            <a:off x="5101384" y="0"/>
            <a:ext cx="7090613" cy="1682759"/>
          </a:xfrm>
          <a:custGeom>
            <a:avLst/>
            <a:gdLst>
              <a:gd name="connsiteX0" fmla="*/ 0 w 11861442"/>
              <a:gd name="connsiteY0" fmla="*/ 0 h 6767848"/>
              <a:gd name="connsiteX1" fmla="*/ 11861442 w 11861442"/>
              <a:gd name="connsiteY1" fmla="*/ 0 h 6767848"/>
              <a:gd name="connsiteX2" fmla="*/ 11861442 w 11861442"/>
              <a:gd name="connsiteY2" fmla="*/ 6767848 h 6767848"/>
              <a:gd name="connsiteX3" fmla="*/ 0 w 11861442"/>
              <a:gd name="connsiteY3" fmla="*/ 6767848 h 6767848"/>
            </a:gdLst>
            <a:ahLst/>
            <a:cxnLst>
              <a:cxn ang="0">
                <a:pos x="connsiteX0" y="connsiteY0"/>
              </a:cxn>
              <a:cxn ang="0">
                <a:pos x="connsiteX1" y="connsiteY1"/>
              </a:cxn>
              <a:cxn ang="0">
                <a:pos x="connsiteX2" y="connsiteY2"/>
              </a:cxn>
              <a:cxn ang="0">
                <a:pos x="connsiteX3" y="connsiteY3"/>
              </a:cxn>
            </a:cxnLst>
            <a:rect l="l" t="t" r="r" b="b"/>
            <a:pathLst>
              <a:path w="11861442" h="6767848">
                <a:moveTo>
                  <a:pt x="0" y="0"/>
                </a:moveTo>
                <a:lnTo>
                  <a:pt x="11861442" y="0"/>
                </a:lnTo>
                <a:lnTo>
                  <a:pt x="11861442" y="6767848"/>
                </a:lnTo>
                <a:lnTo>
                  <a:pt x="0" y="6767848"/>
                </a:lnTo>
                <a:close/>
              </a:path>
            </a:pathLst>
          </a:custGeom>
        </p:spPr>
      </p:pic>
      <p:sp>
        <p:nvSpPr>
          <p:cNvPr id="10" name="文本框 9"/>
          <p:cNvSpPr txBox="1"/>
          <p:nvPr/>
        </p:nvSpPr>
        <p:spPr>
          <a:xfrm>
            <a:off x="3470168" y="366666"/>
            <a:ext cx="3262432" cy="1015663"/>
          </a:xfrm>
          <a:prstGeom prst="rect">
            <a:avLst/>
          </a:prstGeom>
          <a:noFill/>
        </p:spPr>
        <p:txBody>
          <a:bodyPr wrap="none" rtlCol="0">
            <a:spAutoFit/>
          </a:bodyPr>
          <a:lstStyle/>
          <a:p>
            <a:r>
              <a:rPr lang="zh-CN" altLang="en-US" sz="6000" b="1" dirty="0">
                <a:solidFill>
                  <a:srgbClr val="B28247"/>
                </a:solidFill>
                <a:latin typeface="张海山锐线体2.0" panose="02000000000000000000" pitchFamily="2" charset="-122"/>
                <a:ea typeface="张海山锐线体2.0" panose="02000000000000000000" pitchFamily="2" charset="-122"/>
              </a:rPr>
              <a:t>系统标定</a:t>
            </a:r>
          </a:p>
        </p:txBody>
      </p:sp>
      <p:sp>
        <p:nvSpPr>
          <p:cNvPr id="11" name="矩形 10"/>
          <p:cNvSpPr/>
          <p:nvPr/>
        </p:nvSpPr>
        <p:spPr>
          <a:xfrm>
            <a:off x="1802874" y="-1507957"/>
            <a:ext cx="1267940" cy="1245453"/>
          </a:xfrm>
          <a:prstGeom prst="rect">
            <a:avLst/>
          </a:prstGeom>
          <a:solidFill>
            <a:srgbClr val="B2824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矩形 11"/>
          <p:cNvSpPr/>
          <p:nvPr/>
        </p:nvSpPr>
        <p:spPr>
          <a:xfrm>
            <a:off x="3070814" y="-1507958"/>
            <a:ext cx="1267940" cy="1245453"/>
          </a:xfrm>
          <a:prstGeom prst="rect">
            <a:avLst/>
          </a:prstGeom>
          <a:solidFill>
            <a:srgbClr val="1E212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文本框 1">
            <a:extLst>
              <a:ext uri="{FF2B5EF4-FFF2-40B4-BE49-F238E27FC236}">
                <a16:creationId xmlns:a16="http://schemas.microsoft.com/office/drawing/2014/main" id="{E49CED34-80E7-4833-8FA1-3D850F6AFDC4}"/>
              </a:ext>
            </a:extLst>
          </p:cNvPr>
          <p:cNvSpPr txBox="1"/>
          <p:nvPr/>
        </p:nvSpPr>
        <p:spPr>
          <a:xfrm>
            <a:off x="612525" y="2097561"/>
            <a:ext cx="5788273" cy="4610878"/>
          </a:xfrm>
          <a:prstGeom prst="rect">
            <a:avLst/>
          </a:prstGeom>
          <a:noFill/>
        </p:spPr>
        <p:txBody>
          <a:bodyPr wrap="square" rtlCol="0">
            <a:spAutoFit/>
          </a:bodyPr>
          <a:lstStyle/>
          <a:p>
            <a:pPr indent="457200" algn="l">
              <a:lnSpc>
                <a:spcPct val="150000"/>
              </a:lnSpc>
            </a:pPr>
            <a:r>
              <a:rPr lang="zh-CN" altLang="zh-CN" kern="100" dirty="0">
                <a:latin typeface="微软雅黑" panose="020B0503020204020204" pitchFamily="34" charset="-122"/>
                <a:ea typeface="微软雅黑" panose="020B0503020204020204" pitchFamily="34" charset="-122"/>
              </a:rPr>
              <a:t>在系统标定中，我们需要实现光源和屏幕在系统相机坐标系下的位置标定。在现有研究中，三维眼球视线模型是在光源和屏幕位置已知的情况下建立的，光源用来估计眼球参数中角膜曲率中心和角膜半径，屏幕用来估计视线的落点。在大部分三维视线模型中，只有知道光源和屏幕的精确位置后才可以准确地求解出眼球视线方向和视线落点。</a:t>
            </a:r>
            <a:endParaRPr lang="en-US" altLang="zh-CN" kern="100" dirty="0">
              <a:latin typeface="微软雅黑" panose="020B0503020204020204" pitchFamily="34" charset="-122"/>
              <a:ea typeface="微软雅黑" panose="020B0503020204020204" pitchFamily="34" charset="-122"/>
            </a:endParaRPr>
          </a:p>
          <a:p>
            <a:pPr indent="457200" algn="l">
              <a:lnSpc>
                <a:spcPct val="150000"/>
              </a:lnSpc>
            </a:pPr>
            <a:r>
              <a:rPr lang="zh-CN" altLang="zh-CN" kern="100" dirty="0">
                <a:latin typeface="微软雅黑" panose="020B0503020204020204" pitchFamily="34" charset="-122"/>
                <a:ea typeface="微软雅黑" panose="020B0503020204020204" pitchFamily="34" charset="-122"/>
              </a:rPr>
              <a:t>我们使用单相机辅助标定方法借助辅助标定物，对光源和屏幕进行标定。本文借助一个半径已知的标准球对光源和屏幕进行标定。标定系统由系统相机、待标定的光源、标定球组成。</a:t>
            </a:r>
            <a:endParaRPr lang="zh-CN" altLang="en-US" kern="100" dirty="0">
              <a:latin typeface="微软雅黑" panose="020B0503020204020204" pitchFamily="34" charset="-122"/>
              <a:ea typeface="微软雅黑" panose="020B0503020204020204" pitchFamily="34" charset="-122"/>
            </a:endParaRPr>
          </a:p>
        </p:txBody>
      </p:sp>
      <p:pic>
        <p:nvPicPr>
          <p:cNvPr id="36" name="图片 35">
            <a:extLst>
              <a:ext uri="{FF2B5EF4-FFF2-40B4-BE49-F238E27FC236}">
                <a16:creationId xmlns:a16="http://schemas.microsoft.com/office/drawing/2014/main" id="{2A0EA57C-74CB-47FE-BF15-79076C3D7409}"/>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639305" y="2889021"/>
            <a:ext cx="5215031" cy="2777211"/>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14404527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8" name="图片 7"/>
          <p:cNvPicPr>
            <a:picLocks noChangeAspect="1"/>
          </p:cNvPicPr>
          <p:nvPr/>
        </p:nvPicPr>
        <p:blipFill rotWithShape="1">
          <a:blip r:embed="rId4" cstate="print">
            <a:extLst>
              <a:ext uri="{28A0092B-C50C-407E-A947-70E740481C1C}">
                <a14:useLocalDpi xmlns:a14="http://schemas.microsoft.com/office/drawing/2010/main" val="0"/>
              </a:ext>
            </a:extLst>
          </a:blip>
          <a:srcRect l="19581" t="59344" r="52273" b="12329"/>
          <a:stretch/>
        </p:blipFill>
        <p:spPr>
          <a:xfrm>
            <a:off x="-1" y="-529388"/>
            <a:ext cx="5101389" cy="2041623"/>
          </a:xfrm>
          <a:custGeom>
            <a:avLst/>
            <a:gdLst>
              <a:gd name="connsiteX0" fmla="*/ 0 w 11861442"/>
              <a:gd name="connsiteY0" fmla="*/ 0 h 6767848"/>
              <a:gd name="connsiteX1" fmla="*/ 11861442 w 11861442"/>
              <a:gd name="connsiteY1" fmla="*/ 0 h 6767848"/>
              <a:gd name="connsiteX2" fmla="*/ 11861442 w 11861442"/>
              <a:gd name="connsiteY2" fmla="*/ 6767848 h 6767848"/>
              <a:gd name="connsiteX3" fmla="*/ 0 w 11861442"/>
              <a:gd name="connsiteY3" fmla="*/ 6767848 h 6767848"/>
            </a:gdLst>
            <a:ahLst/>
            <a:cxnLst>
              <a:cxn ang="0">
                <a:pos x="connsiteX0" y="connsiteY0"/>
              </a:cxn>
              <a:cxn ang="0">
                <a:pos x="connsiteX1" y="connsiteY1"/>
              </a:cxn>
              <a:cxn ang="0">
                <a:pos x="connsiteX2" y="connsiteY2"/>
              </a:cxn>
              <a:cxn ang="0">
                <a:pos x="connsiteX3" y="connsiteY3"/>
              </a:cxn>
            </a:cxnLst>
            <a:rect l="l" t="t" r="r" b="b"/>
            <a:pathLst>
              <a:path w="11861442" h="6767848">
                <a:moveTo>
                  <a:pt x="0" y="0"/>
                </a:moveTo>
                <a:lnTo>
                  <a:pt x="11861442" y="0"/>
                </a:lnTo>
                <a:lnTo>
                  <a:pt x="11861442" y="6767848"/>
                </a:lnTo>
                <a:lnTo>
                  <a:pt x="0" y="6767848"/>
                </a:lnTo>
                <a:close/>
              </a:path>
            </a:pathLst>
          </a:custGeom>
        </p:spPr>
      </p:pic>
      <p:pic>
        <p:nvPicPr>
          <p:cNvPr id="9" name="图片 8"/>
          <p:cNvPicPr>
            <a:picLocks noChangeAspect="1"/>
          </p:cNvPicPr>
          <p:nvPr/>
        </p:nvPicPr>
        <p:blipFill rotWithShape="1">
          <a:blip r:embed="rId4" cstate="print">
            <a:extLst>
              <a:ext uri="{28A0092B-C50C-407E-A947-70E740481C1C}">
                <a14:useLocalDpi xmlns:a14="http://schemas.microsoft.com/office/drawing/2010/main" val="0"/>
              </a:ext>
            </a:extLst>
          </a:blip>
          <a:srcRect l="38035" t="68185" r="52273" b="12329"/>
          <a:stretch/>
        </p:blipFill>
        <p:spPr>
          <a:xfrm flipH="1">
            <a:off x="5101385" y="0"/>
            <a:ext cx="7090613" cy="1512236"/>
          </a:xfrm>
          <a:custGeom>
            <a:avLst/>
            <a:gdLst>
              <a:gd name="connsiteX0" fmla="*/ 0 w 11861442"/>
              <a:gd name="connsiteY0" fmla="*/ 0 h 6767848"/>
              <a:gd name="connsiteX1" fmla="*/ 11861442 w 11861442"/>
              <a:gd name="connsiteY1" fmla="*/ 0 h 6767848"/>
              <a:gd name="connsiteX2" fmla="*/ 11861442 w 11861442"/>
              <a:gd name="connsiteY2" fmla="*/ 6767848 h 6767848"/>
              <a:gd name="connsiteX3" fmla="*/ 0 w 11861442"/>
              <a:gd name="connsiteY3" fmla="*/ 6767848 h 6767848"/>
            </a:gdLst>
            <a:ahLst/>
            <a:cxnLst>
              <a:cxn ang="0">
                <a:pos x="connsiteX0" y="connsiteY0"/>
              </a:cxn>
              <a:cxn ang="0">
                <a:pos x="connsiteX1" y="connsiteY1"/>
              </a:cxn>
              <a:cxn ang="0">
                <a:pos x="connsiteX2" y="connsiteY2"/>
              </a:cxn>
              <a:cxn ang="0">
                <a:pos x="connsiteX3" y="connsiteY3"/>
              </a:cxn>
            </a:cxnLst>
            <a:rect l="l" t="t" r="r" b="b"/>
            <a:pathLst>
              <a:path w="11861442" h="6767848">
                <a:moveTo>
                  <a:pt x="0" y="0"/>
                </a:moveTo>
                <a:lnTo>
                  <a:pt x="11861442" y="0"/>
                </a:lnTo>
                <a:lnTo>
                  <a:pt x="11861442" y="6767848"/>
                </a:lnTo>
                <a:lnTo>
                  <a:pt x="0" y="6767848"/>
                </a:lnTo>
                <a:close/>
              </a:path>
            </a:pathLst>
          </a:custGeom>
        </p:spPr>
      </p:pic>
      <p:sp>
        <p:nvSpPr>
          <p:cNvPr id="10" name="文本框 9"/>
          <p:cNvSpPr txBox="1"/>
          <p:nvPr/>
        </p:nvSpPr>
        <p:spPr>
          <a:xfrm>
            <a:off x="3291063" y="281593"/>
            <a:ext cx="4031873" cy="1015663"/>
          </a:xfrm>
          <a:prstGeom prst="rect">
            <a:avLst/>
          </a:prstGeom>
          <a:noFill/>
        </p:spPr>
        <p:txBody>
          <a:bodyPr wrap="none" rtlCol="0">
            <a:spAutoFit/>
          </a:bodyPr>
          <a:lstStyle/>
          <a:p>
            <a:r>
              <a:rPr lang="zh-CN" altLang="en-US" sz="6000" b="1" dirty="0">
                <a:solidFill>
                  <a:srgbClr val="B28247"/>
                </a:solidFill>
                <a:latin typeface="张海山锐线体2.0" panose="02000000000000000000" pitchFamily="2" charset="-122"/>
                <a:ea typeface="张海山锐线体2.0" panose="02000000000000000000" pitchFamily="2" charset="-122"/>
              </a:rPr>
              <a:t>特征点匹配</a:t>
            </a:r>
          </a:p>
        </p:txBody>
      </p:sp>
      <p:sp>
        <p:nvSpPr>
          <p:cNvPr id="11" name="矩形 10"/>
          <p:cNvSpPr/>
          <p:nvPr/>
        </p:nvSpPr>
        <p:spPr>
          <a:xfrm>
            <a:off x="1802874" y="-1507957"/>
            <a:ext cx="1267940" cy="1245453"/>
          </a:xfrm>
          <a:prstGeom prst="rect">
            <a:avLst/>
          </a:prstGeom>
          <a:solidFill>
            <a:srgbClr val="B2824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矩形 11"/>
          <p:cNvSpPr/>
          <p:nvPr/>
        </p:nvSpPr>
        <p:spPr>
          <a:xfrm>
            <a:off x="3070814" y="-1507958"/>
            <a:ext cx="1267940" cy="1245453"/>
          </a:xfrm>
          <a:prstGeom prst="rect">
            <a:avLst/>
          </a:prstGeom>
          <a:solidFill>
            <a:srgbClr val="1E212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文本框 1">
            <a:extLst>
              <a:ext uri="{FF2B5EF4-FFF2-40B4-BE49-F238E27FC236}">
                <a16:creationId xmlns:a16="http://schemas.microsoft.com/office/drawing/2014/main" id="{01AAA1FC-9B05-4B59-97EA-E5FE4C2E002C}"/>
              </a:ext>
            </a:extLst>
          </p:cNvPr>
          <p:cNvSpPr txBox="1"/>
          <p:nvPr/>
        </p:nvSpPr>
        <p:spPr>
          <a:xfrm>
            <a:off x="426209" y="1704194"/>
            <a:ext cx="6896727" cy="5029390"/>
          </a:xfrm>
          <a:prstGeom prst="rect">
            <a:avLst/>
          </a:prstGeom>
          <a:noFill/>
        </p:spPr>
        <p:txBody>
          <a:bodyPr wrap="square" rtlCol="0">
            <a:spAutoFit/>
          </a:bodyPr>
          <a:lstStyle/>
          <a:p>
            <a:pPr indent="457200">
              <a:lnSpc>
                <a:spcPct val="150000"/>
              </a:lnSpc>
            </a:pPr>
            <a:r>
              <a:rPr lang="zh-CN" altLang="zh-CN" kern="100" dirty="0">
                <a:latin typeface="微软雅黑" panose="020B0503020204020204" pitchFamily="34" charset="-122"/>
                <a:ea typeface="微软雅黑" panose="020B0503020204020204" pitchFamily="34" charset="-122"/>
              </a:rPr>
              <a:t>通过查阅相关资料，我们了解到角膜曲率中心和空间中的瞳孔边缘点的连线，构成一个空间圆锥体</a:t>
            </a:r>
            <a:r>
              <a:rPr lang="en-US" altLang="zh-CN" kern="100" dirty="0">
                <a:latin typeface="微软雅黑" panose="020B0503020204020204" pitchFamily="34" charset="-122"/>
                <a:ea typeface="微软雅黑" panose="020B0503020204020204" pitchFamily="34" charset="-122"/>
              </a:rPr>
              <a:t> Ω </a:t>
            </a:r>
            <a:r>
              <a:rPr lang="zh-CN" altLang="zh-CN" kern="100" dirty="0">
                <a:latin typeface="微软雅黑" panose="020B0503020204020204" pitchFamily="34" charset="-122"/>
                <a:ea typeface="微软雅黑" panose="020B0503020204020204" pitchFamily="34" charset="-122"/>
              </a:rPr>
              <a:t>，而这个圆锥体的中心轴线就是眼球的光轴。本文方法通过两个相机的图像上瞳孔的边缘点，求取圆锥</a:t>
            </a:r>
            <a:r>
              <a:rPr lang="en-US" altLang="zh-CN" kern="100" dirty="0">
                <a:latin typeface="微软雅黑" panose="020B0503020204020204" pitchFamily="34" charset="-122"/>
                <a:ea typeface="微软雅黑" panose="020B0503020204020204" pitchFamily="34" charset="-122"/>
              </a:rPr>
              <a:t> Ω </a:t>
            </a:r>
            <a:r>
              <a:rPr lang="zh-CN" altLang="zh-CN" kern="100" dirty="0">
                <a:latin typeface="微软雅黑" panose="020B0503020204020204" pitchFamily="34" charset="-122"/>
                <a:ea typeface="微软雅黑" panose="020B0503020204020204" pitchFamily="34" charset="-122"/>
              </a:rPr>
              <a:t>上的多个连接角膜曲率中心和瞳孔边缘点的直线，则通过这些直线就能够构造出空间的圆锥体</a:t>
            </a:r>
            <a:r>
              <a:rPr lang="en-US" altLang="zh-CN" kern="100" dirty="0">
                <a:latin typeface="微软雅黑" panose="020B0503020204020204" pitchFamily="34" charset="-122"/>
                <a:ea typeface="微软雅黑" panose="020B0503020204020204" pitchFamily="34" charset="-122"/>
              </a:rPr>
              <a:t>Ω</a:t>
            </a:r>
            <a:r>
              <a:rPr lang="zh-CN" altLang="zh-CN" kern="100" dirty="0">
                <a:latin typeface="微软雅黑" panose="020B0503020204020204" pitchFamily="34" charset="-122"/>
                <a:ea typeface="微软雅黑" panose="020B0503020204020204" pitchFamily="34" charset="-122"/>
              </a:rPr>
              <a:t>，再求得这个圆锥体</a:t>
            </a:r>
            <a:r>
              <a:rPr lang="en-US" altLang="zh-CN" kern="100" dirty="0">
                <a:latin typeface="微软雅黑" panose="020B0503020204020204" pitchFamily="34" charset="-122"/>
                <a:ea typeface="微软雅黑" panose="020B0503020204020204" pitchFamily="34" charset="-122"/>
              </a:rPr>
              <a:t>Ω</a:t>
            </a:r>
            <a:r>
              <a:rPr lang="zh-CN" altLang="zh-CN" kern="100" dirty="0">
                <a:latin typeface="微软雅黑" panose="020B0503020204020204" pitchFamily="34" charset="-122"/>
                <a:ea typeface="微软雅黑" panose="020B0503020204020204" pitchFamily="34" charset="-122"/>
              </a:rPr>
              <a:t>的中心轴线，就确定了眼球的光轴</a:t>
            </a:r>
            <a:r>
              <a:rPr lang="en-US" altLang="zh-CN" kern="100" dirty="0">
                <a:latin typeface="微软雅黑" panose="020B0503020204020204" pitchFamily="34" charset="-122"/>
                <a:ea typeface="微软雅黑" panose="020B0503020204020204" pitchFamily="34" charset="-122"/>
              </a:rPr>
              <a:t>CE</a:t>
            </a:r>
            <a:r>
              <a:rPr lang="zh-CN" altLang="zh-CN" kern="100" dirty="0">
                <a:latin typeface="微软雅黑" panose="020B0503020204020204" pitchFamily="34" charset="-122"/>
                <a:ea typeface="微软雅黑" panose="020B0503020204020204" pitchFamily="34" charset="-122"/>
              </a:rPr>
              <a:t>。在双相机双光源系统中，空间瞳孔的边缘点经过角膜折射后，分别在两个相机中成像，在两个相机的瞳孔图像中，需要确定两个相机中瞳孔边缘上的对应的匹配点，并根据这些成对的匹配点，重建空间圆锥表面上的通过角膜曲率中心的直线，因此，确定两个相机中瞳孔边缘上的对应的匹配点是本文方法的关键。我们采用极平面法确定瞳孔边缘的匹配点。</a:t>
            </a:r>
          </a:p>
          <a:p>
            <a:pPr indent="457200" algn="l">
              <a:lnSpc>
                <a:spcPct val="150000"/>
              </a:lnSpc>
            </a:pPr>
            <a:endParaRPr lang="zh-CN" altLang="en-US" kern="100" dirty="0">
              <a:latin typeface="微软雅黑" panose="020B0503020204020204" pitchFamily="34" charset="-122"/>
              <a:ea typeface="微软雅黑" panose="020B0503020204020204" pitchFamily="34" charset="-122"/>
            </a:endParaRPr>
          </a:p>
        </p:txBody>
      </p:sp>
      <p:pic>
        <p:nvPicPr>
          <p:cNvPr id="46" name="图片 45">
            <a:extLst>
              <a:ext uri="{FF2B5EF4-FFF2-40B4-BE49-F238E27FC236}">
                <a16:creationId xmlns:a16="http://schemas.microsoft.com/office/drawing/2014/main" id="{B8E0CA09-2EE1-45DA-A595-D781C6754FEF}"/>
              </a:ext>
            </a:extLst>
          </p:cNvPr>
          <p:cNvPicPr>
            <a:picLocks noChangeAspect="1"/>
          </p:cNvPicPr>
          <p:nvPr/>
        </p:nvPicPr>
        <p:blipFill>
          <a:blip r:embed="rId5">
            <a:extLst>
              <a:ext uri="{28A0092B-C50C-407E-A947-70E740481C1C}">
                <a14:useLocalDpi xmlns:a14="http://schemas.microsoft.com/office/drawing/2010/main" val="0"/>
              </a:ext>
            </a:extLst>
          </a:blip>
          <a:srcRect/>
          <a:stretch>
            <a:fillRect/>
          </a:stretch>
        </p:blipFill>
        <p:spPr bwMode="auto">
          <a:xfrm>
            <a:off x="7538366" y="2733808"/>
            <a:ext cx="4354033" cy="2779128"/>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200411736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ags/tag1.xml><?xml version="1.0" encoding="utf-8"?>
<p:tagLst xmlns:a="http://schemas.openxmlformats.org/drawingml/2006/main" xmlns:r="http://schemas.openxmlformats.org/officeDocument/2006/relationships" xmlns:p="http://schemas.openxmlformats.org/presentationml/2006/main">
  <p:tag name="ISPRING_PRESENTATION_TITLE" val="29"/>
</p:tagLst>
</file>

<file path=ppt/theme/theme1.xml><?xml version="1.0" encoding="utf-8"?>
<a:theme xmlns:a="http://schemas.openxmlformats.org/drawingml/2006/main" name="下载更多PPT模板，请登陆蘑菇创意www.imogu.cn">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txDef>
      <a:spPr>
        <a:noFill/>
      </a:spPr>
      <a:bodyPr wrap="square" rtlCol="0">
        <a:spAutoFit/>
      </a:bodyPr>
      <a:lstStyle>
        <a:defPPr indent="457200" algn="l">
          <a:lnSpc>
            <a:spcPct val="150000"/>
          </a:lnSpc>
          <a:defRPr kern="100" dirty="0">
            <a:latin typeface="微软雅黑" panose="020B0503020204020204" pitchFamily="34" charset="-122"/>
            <a:ea typeface="微软雅黑" panose="020B0503020204020204" pitchFamily="34" charset="-122"/>
          </a:defRPr>
        </a:defPPr>
      </a:lstStyle>
    </a:tx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themeOverride>
</file>

<file path=docProps/app.xml><?xml version="1.0" encoding="utf-8"?>
<Properties xmlns="http://schemas.openxmlformats.org/officeDocument/2006/extended-properties" xmlns:vt="http://schemas.openxmlformats.org/officeDocument/2006/docPropsVTypes">
  <Template/>
  <TotalTime>391</TotalTime>
  <Words>1378</Words>
  <Application>Microsoft Office PowerPoint</Application>
  <PresentationFormat>宽屏</PresentationFormat>
  <Paragraphs>76</Paragraphs>
  <Slides>17</Slides>
  <Notes>17</Notes>
  <HiddenSlides>0</HiddenSlides>
  <MMClips>1</MMClips>
  <ScaleCrop>false</ScaleCrop>
  <HeadingPairs>
    <vt:vector size="6" baseType="variant">
      <vt:variant>
        <vt:lpstr>已用的字体</vt:lpstr>
      </vt:variant>
      <vt:variant>
        <vt:i4>7</vt:i4>
      </vt:variant>
      <vt:variant>
        <vt:lpstr>主题</vt:lpstr>
      </vt:variant>
      <vt:variant>
        <vt:i4>1</vt:i4>
      </vt:variant>
      <vt:variant>
        <vt:lpstr>幻灯片标题</vt:lpstr>
      </vt:variant>
      <vt:variant>
        <vt:i4>17</vt:i4>
      </vt:variant>
    </vt:vector>
  </HeadingPairs>
  <TitlesOfParts>
    <vt:vector size="25" baseType="lpstr">
      <vt:lpstr>等线</vt:lpstr>
      <vt:lpstr>等线 Light</vt:lpstr>
      <vt:lpstr>方正兰亭超细黑简体</vt:lpstr>
      <vt:lpstr>微软雅黑</vt:lpstr>
      <vt:lpstr>张海山锐线体2.0</vt:lpstr>
      <vt:lpstr>Arial</vt:lpstr>
      <vt:lpstr>Century Gothic</vt:lpstr>
      <vt:lpstr>下载更多PPT模板，请登陆蘑菇创意www.imogu.cn</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Microsoft</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29</dc:title>
  <dc:creator>PC</dc:creator>
  <cp:lastModifiedBy>alloC Colla</cp:lastModifiedBy>
  <cp:revision>70</cp:revision>
  <dcterms:created xsi:type="dcterms:W3CDTF">2018-05-17T07:46:21Z</dcterms:created>
  <dcterms:modified xsi:type="dcterms:W3CDTF">2021-12-21T14:09:52Z</dcterms:modified>
</cp:coreProperties>
</file>

<file path=docProps/thumbnail.jpeg>
</file>